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3" r:id="rId2"/>
    <p:sldId id="264" r:id="rId3"/>
    <p:sldId id="282" r:id="rId4"/>
    <p:sldId id="260" r:id="rId5"/>
    <p:sldId id="266" r:id="rId6"/>
    <p:sldId id="267" r:id="rId7"/>
    <p:sldId id="275" r:id="rId8"/>
    <p:sldId id="277" r:id="rId9"/>
    <p:sldId id="279" r:id="rId10"/>
    <p:sldId id="280" r:id="rId11"/>
    <p:sldId id="261" r:id="rId12"/>
    <p:sldId id="262" r:id="rId13"/>
    <p:sldId id="284" r:id="rId14"/>
    <p:sldId id="287" r:id="rId15"/>
    <p:sldId id="290" r:id="rId16"/>
    <p:sldId id="285" r:id="rId17"/>
    <p:sldId id="286" r:id="rId18"/>
    <p:sldId id="292" r:id="rId19"/>
    <p:sldId id="288" r:id="rId20"/>
    <p:sldId id="291" r:id="rId21"/>
    <p:sldId id="256" r:id="rId22"/>
    <p:sldId id="259" r:id="rId23"/>
    <p:sldId id="257" r:id="rId24"/>
    <p:sldId id="263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D1DEE4"/>
    <a:srgbClr val="C9D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DFC4E-6290-4302-9421-59A7D8B949DD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5AF2C-3D10-4079-B8DF-CC9AD2DC9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0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46cce63a7_2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146cce63a7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ca1bf107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2ca1bf10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46cce63a7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146cce63a7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ca1bf107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2ca1bf107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8e37ee83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8e37ee83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8e37ee83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8e37ee83b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A3D6-6B2C-4FA2-BD6D-51A551DA7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5B075-2323-4029-86C4-23DC9335E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045E-BEF0-442A-84B7-9C10470D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C95A3-2C66-4321-9C92-A0FC3192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7F6EC-F951-448F-B76F-F52E562D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9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8F09-94FB-4401-97C4-E82C288C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D77C2-450E-430A-BBE9-E45DFB277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BBEF0-F8FA-41EF-A2A5-BEE96977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5B2C-1053-42AC-A77E-84DE67DE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BBC0D-A893-4B27-AEAB-5F4DF2A1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AD2437-BF35-4750-9459-45E0A9B8B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132D0-9411-448A-AA7F-08B5D6256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7354-3908-4960-B1CE-62EECA4C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02FFC-92DB-4A84-9E71-63C86E18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8C16-A1BC-49B1-AAAD-6E7AB3FB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46A7-F113-4CA6-A13C-8F51D563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9076-A4AC-4B54-BA4C-23EE050B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A42F-1387-4B1C-A9F9-56B545F5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CC14-CC66-4647-98C7-3F03DB36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0BB3-4D5C-44C2-BA15-B78AAD53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5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538D-4648-4C23-B85C-D940809F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14D36-EC95-48F9-B2B5-228197070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3D48E-B22E-40EB-87A9-E4BD60AE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E2BC-5E2B-420E-983F-6228E424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52648-1F10-4D41-BFFC-7C825815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9DA8-784A-4DA3-AD58-6123E04C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E2AF-63B6-41C6-8683-753F27BD4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D0EDA-46C2-4705-A74E-CB14B3D7A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905D5-4DA4-4633-92DD-465D6AE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83236-0386-4B5B-9D62-9B22048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E95C0-36E2-4E84-AAA7-A4632017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A81E-D79B-4EE4-9C27-DE7B94B2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AE20-0C62-4F16-8BA2-C7DA0772E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7FDC4-A6D9-4E2B-9812-CD6144DD8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B6067-DFFA-4BC1-A581-AC7D3DD3E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27D80-1272-472E-9515-ED2B04C8A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71F01-46E4-455C-A9D1-3371ED37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0C242-EB10-45AC-ADA1-64D84524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589CD-4992-4D1E-9A83-9A6F637D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A3EB-426B-407A-ABD2-64C930EE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63B1A-5175-49C0-A4BB-55319F03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52F1D-B4E7-4A61-B1A2-1FA6E6FC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2B65F-20D1-4137-81E6-9353CF72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889DC-0A93-494C-9185-67BD63DB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93305-FC1E-4D05-8420-B59D85B6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3C1B-B9DB-4EB0-9E38-D6C9DE02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499F-CC62-4FC8-90D3-4A9572F7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82A07-5B07-4CEC-BCC0-002BA7B89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B2DD3-DC80-4557-93D3-C78E53889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5DD57-D7A4-4694-8BF6-4ED74C01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91F88-BE1C-41FF-9C09-F19F080A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515EE-6187-47CE-8106-7A71C02A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0763-2B48-40F9-B7A9-D6804B19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E014C9-7685-42A9-B71D-E3BE33CFE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B3E90-3751-4DA1-8975-9356E7CD4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A274-F51A-441E-BFA1-6FAD6140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BD87B-A8B6-48DB-B6B3-12C4DD70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7F743-770C-41B4-9BA0-B05800C4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2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4746F-AC2C-450C-9B5E-1C74B9BC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BA502-2B0A-40BD-A353-0261723C7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27183-4552-431B-83CC-62688E474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E0A1-B14A-4BB9-8987-7CE0BED8A32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5C001-542F-459D-A0F0-D71F94445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CAFB-6407-44F2-BA32-22FEFAC5F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6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sv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4059-BFCB-4593-93D7-F53E35DA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for GAP_PRODUCTS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587B2-9F79-4CC4-B016-D388133B0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7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/>
        </p:nvSpPr>
        <p:spPr>
          <a:xfrm>
            <a:off x="0" y="0"/>
            <a:ext cx="10885600" cy="7386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lt1"/>
                </a:solidFill>
              </a:rPr>
              <a:t>Current 												* = doesn’t exist yet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2348867" y="98000"/>
            <a:ext cx="582400" cy="296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ref</a:t>
            </a:r>
            <a:endParaRPr sz="1600"/>
          </a:p>
        </p:txBody>
      </p:sp>
      <p:sp>
        <p:nvSpPr>
          <p:cNvPr id="354" name="Google Shape;354;p41"/>
          <p:cNvSpPr/>
          <p:nvPr/>
        </p:nvSpPr>
        <p:spPr>
          <a:xfrm>
            <a:off x="1047131" y="98000"/>
            <a:ext cx="1272400" cy="296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race_data</a:t>
            </a:r>
            <a:endParaRPr sz="1600"/>
          </a:p>
        </p:txBody>
      </p:sp>
      <p:sp>
        <p:nvSpPr>
          <p:cNvPr id="355" name="Google Shape;355;p41"/>
          <p:cNvSpPr/>
          <p:nvPr/>
        </p:nvSpPr>
        <p:spPr>
          <a:xfrm>
            <a:off x="2975400" y="98000"/>
            <a:ext cx="1229600" cy="296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race_base</a:t>
            </a:r>
            <a:endParaRPr sz="1600"/>
          </a:p>
        </p:txBody>
      </p:sp>
      <p:sp>
        <p:nvSpPr>
          <p:cNvPr id="356" name="Google Shape;356;p41"/>
          <p:cNvSpPr/>
          <p:nvPr/>
        </p:nvSpPr>
        <p:spPr>
          <a:xfrm>
            <a:off x="4277767" y="98000"/>
            <a:ext cx="1514400" cy="296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gap_products</a:t>
            </a:r>
            <a:endParaRPr sz="1600"/>
          </a:p>
        </p:txBody>
      </p:sp>
      <p:sp>
        <p:nvSpPr>
          <p:cNvPr id="357" name="Google Shape;357;p41"/>
          <p:cNvSpPr/>
          <p:nvPr/>
        </p:nvSpPr>
        <p:spPr>
          <a:xfrm>
            <a:off x="5865200" y="98000"/>
            <a:ext cx="1836800" cy="296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public (akfin/foss)</a:t>
            </a:r>
            <a:endParaRPr sz="1600"/>
          </a:p>
        </p:txBody>
      </p:sp>
      <p:sp>
        <p:nvSpPr>
          <p:cNvPr id="358" name="Google Shape;358;p41"/>
          <p:cNvSpPr/>
          <p:nvPr/>
        </p:nvSpPr>
        <p:spPr>
          <a:xfrm>
            <a:off x="2685467" y="2033852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cruise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9" name="Google Shape;359;p41"/>
          <p:cNvSpPr/>
          <p:nvPr/>
        </p:nvSpPr>
        <p:spPr>
          <a:xfrm>
            <a:off x="7775467" y="3176267"/>
            <a:ext cx="1699600" cy="42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bio_abund</a:t>
            </a:r>
            <a:endParaRPr sz="1600"/>
          </a:p>
        </p:txBody>
      </p:sp>
      <p:sp>
        <p:nvSpPr>
          <p:cNvPr id="360" name="Google Shape;360;p41"/>
          <p:cNvSpPr/>
          <p:nvPr/>
        </p:nvSpPr>
        <p:spPr>
          <a:xfrm>
            <a:off x="7775467" y="4219467"/>
            <a:ext cx="1699600" cy="492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age_len_comp</a:t>
            </a:r>
            <a:endParaRPr sz="1600"/>
          </a:p>
        </p:txBody>
      </p:sp>
      <p:sp>
        <p:nvSpPr>
          <p:cNvPr id="361" name="Google Shape;361;p41"/>
          <p:cNvSpPr/>
          <p:nvPr/>
        </p:nvSpPr>
        <p:spPr>
          <a:xfrm>
            <a:off x="7775467" y="1452667"/>
            <a:ext cx="1699600" cy="42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cpue_0fill</a:t>
            </a:r>
            <a:endParaRPr sz="1600"/>
          </a:p>
        </p:txBody>
      </p:sp>
      <p:sp>
        <p:nvSpPr>
          <p:cNvPr id="362" name="Google Shape;362;p41"/>
          <p:cNvSpPr/>
          <p:nvPr/>
        </p:nvSpPr>
        <p:spPr>
          <a:xfrm>
            <a:off x="5039781" y="741467"/>
            <a:ext cx="2154000" cy="42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haul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2685467" y="612833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vessel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4" name="Google Shape;364;p41"/>
          <p:cNvSpPr/>
          <p:nvPr/>
        </p:nvSpPr>
        <p:spPr>
          <a:xfrm>
            <a:off x="5039781" y="2476711"/>
            <a:ext cx="2154000" cy="42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catch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5" name="Google Shape;365;p41"/>
          <p:cNvSpPr/>
          <p:nvPr/>
        </p:nvSpPr>
        <p:spPr>
          <a:xfrm>
            <a:off x="2685467" y="3871027"/>
            <a:ext cx="1514400" cy="4816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species_</a:t>
            </a:r>
            <a:br>
              <a:rPr lang="en" sz="1600" b="1"/>
            </a:br>
            <a:r>
              <a:rPr lang="en" sz="1600" b="1"/>
              <a:t>taxonomics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6" name="Google Shape;366;p41"/>
          <p:cNvSpPr/>
          <p:nvPr/>
        </p:nvSpPr>
        <p:spPr>
          <a:xfrm>
            <a:off x="2685467" y="2779060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stratum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2685467" y="315508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station</a:t>
            </a:r>
            <a:endParaRPr sz="1600" i="1">
              <a:solidFill>
                <a:schemeClr val="dk1"/>
              </a:solidFill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5017184" y="6402900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*special_collection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5020817" y="3837351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specimen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5039795" y="3162367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voucher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1" name="Google Shape;371;p41"/>
          <p:cNvSpPr/>
          <p:nvPr/>
        </p:nvSpPr>
        <p:spPr>
          <a:xfrm>
            <a:off x="5039795" y="4340033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length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5017184" y="5590100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*stomach (s lab)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5020817" y="1870753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station_allocation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2681700" y="5148947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affiliation</a:t>
            </a:r>
            <a:endParaRPr sz="1600" b="1"/>
          </a:p>
        </p:txBody>
      </p:sp>
      <p:sp>
        <p:nvSpPr>
          <p:cNvPr id="375" name="Google Shape;375;p41"/>
          <p:cNvSpPr/>
          <p:nvPr/>
        </p:nvSpPr>
        <p:spPr>
          <a:xfrm>
            <a:off x="2685467" y="95675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performance</a:t>
            </a:r>
            <a:endParaRPr sz="1600" b="1"/>
          </a:p>
        </p:txBody>
      </p:sp>
      <p:sp>
        <p:nvSpPr>
          <p:cNvPr id="376" name="Google Shape;376;p41"/>
          <p:cNvSpPr/>
          <p:nvPr/>
        </p:nvSpPr>
        <p:spPr>
          <a:xfrm>
            <a:off x="2685467" y="3523108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taxon_conf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2685467" y="4395933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length_types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7775467" y="5112400"/>
            <a:ext cx="1699600" cy="69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*count_field_collections</a:t>
            </a:r>
            <a:endParaRPr sz="1600"/>
          </a:p>
        </p:txBody>
      </p:sp>
      <p:cxnSp>
        <p:nvCxnSpPr>
          <p:cNvPr id="379" name="Google Shape;379;p41"/>
          <p:cNvCxnSpPr>
            <a:stCxn id="374" idx="3"/>
            <a:endCxn id="368" idx="1"/>
          </p:cNvCxnSpPr>
          <p:nvPr/>
        </p:nvCxnSpPr>
        <p:spPr>
          <a:xfrm>
            <a:off x="4196100" y="5301147"/>
            <a:ext cx="821200" cy="12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1"/>
          <p:cNvCxnSpPr>
            <a:stCxn id="377" idx="3"/>
            <a:endCxn id="371" idx="1"/>
          </p:cNvCxnSpPr>
          <p:nvPr/>
        </p:nvCxnSpPr>
        <p:spPr>
          <a:xfrm rot="10800000" flipH="1">
            <a:off x="4199867" y="4518533"/>
            <a:ext cx="840000" cy="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1"/>
          <p:cNvCxnSpPr>
            <a:stCxn id="367" idx="3"/>
            <a:endCxn id="373" idx="1"/>
          </p:cNvCxnSpPr>
          <p:nvPr/>
        </p:nvCxnSpPr>
        <p:spPr>
          <a:xfrm rot="10800000" flipH="1">
            <a:off x="4199867" y="2049289"/>
            <a:ext cx="820800" cy="1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41"/>
          <p:cNvCxnSpPr>
            <a:stCxn id="366" idx="3"/>
            <a:endCxn id="373" idx="1"/>
          </p:cNvCxnSpPr>
          <p:nvPr/>
        </p:nvCxnSpPr>
        <p:spPr>
          <a:xfrm rot="10800000" flipH="1">
            <a:off x="4199867" y="2049260"/>
            <a:ext cx="820800" cy="8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1"/>
          <p:cNvCxnSpPr>
            <a:stCxn id="363" idx="3"/>
            <a:endCxn id="362" idx="1"/>
          </p:cNvCxnSpPr>
          <p:nvPr/>
        </p:nvCxnSpPr>
        <p:spPr>
          <a:xfrm>
            <a:off x="4199867" y="765033"/>
            <a:ext cx="840000" cy="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41"/>
          <p:cNvCxnSpPr>
            <a:stCxn id="365" idx="3"/>
            <a:endCxn id="371" idx="1"/>
          </p:cNvCxnSpPr>
          <p:nvPr/>
        </p:nvCxnSpPr>
        <p:spPr>
          <a:xfrm>
            <a:off x="4199867" y="4111827"/>
            <a:ext cx="840000" cy="40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1"/>
          <p:cNvCxnSpPr>
            <a:stCxn id="375" idx="3"/>
            <a:endCxn id="362" idx="1"/>
          </p:cNvCxnSpPr>
          <p:nvPr/>
        </p:nvCxnSpPr>
        <p:spPr>
          <a:xfrm rot="10800000" flipH="1">
            <a:off x="4199867" y="952959"/>
            <a:ext cx="840000" cy="1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41"/>
          <p:cNvCxnSpPr>
            <a:stCxn id="358" idx="3"/>
            <a:endCxn id="362" idx="1"/>
          </p:cNvCxnSpPr>
          <p:nvPr/>
        </p:nvCxnSpPr>
        <p:spPr>
          <a:xfrm rot="10800000" flipH="1">
            <a:off x="4199867" y="952852"/>
            <a:ext cx="840000" cy="12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1"/>
          <p:cNvCxnSpPr>
            <a:stCxn id="365" idx="3"/>
            <a:endCxn id="372" idx="1"/>
          </p:cNvCxnSpPr>
          <p:nvPr/>
        </p:nvCxnSpPr>
        <p:spPr>
          <a:xfrm>
            <a:off x="4199867" y="4111827"/>
            <a:ext cx="817200" cy="165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1"/>
          <p:cNvCxnSpPr>
            <a:stCxn id="365" idx="3"/>
            <a:endCxn id="369" idx="1"/>
          </p:cNvCxnSpPr>
          <p:nvPr/>
        </p:nvCxnSpPr>
        <p:spPr>
          <a:xfrm rot="10800000" flipH="1">
            <a:off x="4199867" y="4015827"/>
            <a:ext cx="820800" cy="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1"/>
          <p:cNvCxnSpPr>
            <a:stCxn id="365" idx="3"/>
            <a:endCxn id="370" idx="1"/>
          </p:cNvCxnSpPr>
          <p:nvPr/>
        </p:nvCxnSpPr>
        <p:spPr>
          <a:xfrm rot="10800000" flipH="1">
            <a:off x="4199867" y="3341027"/>
            <a:ext cx="840000" cy="7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1"/>
          <p:cNvCxnSpPr>
            <a:stCxn id="365" idx="3"/>
            <a:endCxn id="364" idx="1"/>
          </p:cNvCxnSpPr>
          <p:nvPr/>
        </p:nvCxnSpPr>
        <p:spPr>
          <a:xfrm rot="10800000" flipH="1">
            <a:off x="4199867" y="2688227"/>
            <a:ext cx="840000" cy="1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1"/>
          <p:cNvCxnSpPr>
            <a:stCxn id="358" idx="3"/>
            <a:endCxn id="364" idx="1"/>
          </p:cNvCxnSpPr>
          <p:nvPr/>
        </p:nvCxnSpPr>
        <p:spPr>
          <a:xfrm>
            <a:off x="4199867" y="2186052"/>
            <a:ext cx="840000" cy="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1"/>
          <p:cNvCxnSpPr>
            <a:stCxn id="362" idx="3"/>
            <a:endCxn id="361" idx="1"/>
          </p:cNvCxnSpPr>
          <p:nvPr/>
        </p:nvCxnSpPr>
        <p:spPr>
          <a:xfrm>
            <a:off x="7193781" y="952867"/>
            <a:ext cx="581600" cy="7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41"/>
          <p:cNvCxnSpPr>
            <a:stCxn id="364" idx="3"/>
            <a:endCxn id="361" idx="1"/>
          </p:cNvCxnSpPr>
          <p:nvPr/>
        </p:nvCxnSpPr>
        <p:spPr>
          <a:xfrm rot="10800000" flipH="1">
            <a:off x="7193781" y="1664111"/>
            <a:ext cx="581600" cy="10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1"/>
          <p:cNvCxnSpPr>
            <a:stCxn id="359" idx="0"/>
            <a:endCxn id="361" idx="2"/>
          </p:cNvCxnSpPr>
          <p:nvPr/>
        </p:nvCxnSpPr>
        <p:spPr>
          <a:xfrm rot="10800000">
            <a:off x="8625267" y="1875467"/>
            <a:ext cx="0" cy="13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1"/>
          <p:cNvCxnSpPr>
            <a:stCxn id="359" idx="1"/>
            <a:endCxn id="366" idx="3"/>
          </p:cNvCxnSpPr>
          <p:nvPr/>
        </p:nvCxnSpPr>
        <p:spPr>
          <a:xfrm rot="10800000">
            <a:off x="4199867" y="2931267"/>
            <a:ext cx="3575600" cy="4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1"/>
          <p:cNvCxnSpPr>
            <a:stCxn id="360" idx="1"/>
            <a:endCxn id="371" idx="3"/>
          </p:cNvCxnSpPr>
          <p:nvPr/>
        </p:nvCxnSpPr>
        <p:spPr>
          <a:xfrm flipH="1">
            <a:off x="7193867" y="4465667"/>
            <a:ext cx="581600" cy="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1"/>
          <p:cNvCxnSpPr>
            <a:stCxn id="360" idx="1"/>
            <a:endCxn id="369" idx="3"/>
          </p:cNvCxnSpPr>
          <p:nvPr/>
        </p:nvCxnSpPr>
        <p:spPr>
          <a:xfrm rot="10800000">
            <a:off x="7174667" y="4016067"/>
            <a:ext cx="600800" cy="44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1"/>
          <p:cNvSpPr/>
          <p:nvPr/>
        </p:nvSpPr>
        <p:spPr>
          <a:xfrm>
            <a:off x="5020817" y="5158151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*age (age&amp;growth)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399" name="Google Shape;399;p41"/>
          <p:cNvCxnSpPr>
            <a:stCxn id="360" idx="1"/>
            <a:endCxn id="398" idx="3"/>
          </p:cNvCxnSpPr>
          <p:nvPr/>
        </p:nvCxnSpPr>
        <p:spPr>
          <a:xfrm flipH="1">
            <a:off x="7174667" y="4465667"/>
            <a:ext cx="6008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1"/>
          <p:cNvCxnSpPr>
            <a:stCxn id="378" idx="1"/>
            <a:endCxn id="368" idx="3"/>
          </p:cNvCxnSpPr>
          <p:nvPr/>
        </p:nvCxnSpPr>
        <p:spPr>
          <a:xfrm flipH="1">
            <a:off x="7171067" y="5458800"/>
            <a:ext cx="604400" cy="11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41"/>
          <p:cNvCxnSpPr>
            <a:stCxn id="378" idx="1"/>
            <a:endCxn id="372" idx="3"/>
          </p:cNvCxnSpPr>
          <p:nvPr/>
        </p:nvCxnSpPr>
        <p:spPr>
          <a:xfrm flipH="1">
            <a:off x="7171067" y="5458800"/>
            <a:ext cx="604400" cy="3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1"/>
          <p:cNvCxnSpPr>
            <a:stCxn id="378" idx="1"/>
            <a:endCxn id="398" idx="3"/>
          </p:cNvCxnSpPr>
          <p:nvPr/>
        </p:nvCxnSpPr>
        <p:spPr>
          <a:xfrm rot="10800000">
            <a:off x="7174667" y="5336800"/>
            <a:ext cx="600800" cy="1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1"/>
          <p:cNvCxnSpPr>
            <a:stCxn id="378" idx="1"/>
            <a:endCxn id="369" idx="3"/>
          </p:cNvCxnSpPr>
          <p:nvPr/>
        </p:nvCxnSpPr>
        <p:spPr>
          <a:xfrm rot="10800000">
            <a:off x="7174667" y="4016000"/>
            <a:ext cx="600800" cy="14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41"/>
          <p:cNvSpPr/>
          <p:nvPr/>
        </p:nvSpPr>
        <p:spPr>
          <a:xfrm>
            <a:off x="2685467" y="241908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haul_types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2685467" y="1322337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net_mens</a:t>
            </a:r>
            <a:endParaRPr sz="1600" b="1">
              <a:solidFill>
                <a:schemeClr val="dk1"/>
              </a:solidFill>
            </a:endParaRPr>
          </a:p>
        </p:txBody>
      </p:sp>
      <p:cxnSp>
        <p:nvCxnSpPr>
          <p:cNvPr id="406" name="Google Shape;406;p41"/>
          <p:cNvCxnSpPr>
            <a:stCxn id="404" idx="3"/>
            <a:endCxn id="362" idx="1"/>
          </p:cNvCxnSpPr>
          <p:nvPr/>
        </p:nvCxnSpPr>
        <p:spPr>
          <a:xfrm rot="10800000" flipH="1">
            <a:off x="4199867" y="952889"/>
            <a:ext cx="840000" cy="16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41"/>
          <p:cNvSpPr/>
          <p:nvPr/>
        </p:nvSpPr>
        <p:spPr>
          <a:xfrm>
            <a:off x="2685467" y="1678095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gear_codes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2685467" y="5495693"/>
            <a:ext cx="1514400" cy="57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 b="1">
                <a:solidFill>
                  <a:schemeClr val="dk1"/>
                </a:solidFill>
              </a:rPr>
              <a:t>weight_age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2685467" y="6133877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meas_units</a:t>
            </a:r>
            <a:endParaRPr sz="1600" b="1">
              <a:solidFill>
                <a:schemeClr val="dk1"/>
              </a:solidFill>
            </a:endParaRPr>
          </a:p>
        </p:txBody>
      </p:sp>
      <p:cxnSp>
        <p:nvCxnSpPr>
          <p:cNvPr id="410" name="Google Shape;410;p41"/>
          <p:cNvCxnSpPr>
            <a:stCxn id="367" idx="3"/>
            <a:endCxn id="362" idx="1"/>
          </p:cNvCxnSpPr>
          <p:nvPr/>
        </p:nvCxnSpPr>
        <p:spPr>
          <a:xfrm rot="10800000" flipH="1">
            <a:off x="4199867" y="952889"/>
            <a:ext cx="840000" cy="23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41"/>
          <p:cNvSpPr/>
          <p:nvPr/>
        </p:nvSpPr>
        <p:spPr>
          <a:xfrm>
            <a:off x="9873304" y="2935000"/>
            <a:ext cx="2216000" cy="422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akfin.b</a:t>
            </a:r>
            <a:r>
              <a:rPr lang="en" sz="1600" b="1"/>
              <a:t>io_abund</a:t>
            </a:r>
            <a:endParaRPr sz="1600"/>
          </a:p>
        </p:txBody>
      </p:sp>
      <p:sp>
        <p:nvSpPr>
          <p:cNvPr id="412" name="Google Shape;412;p41"/>
          <p:cNvSpPr/>
          <p:nvPr/>
        </p:nvSpPr>
        <p:spPr>
          <a:xfrm>
            <a:off x="9873304" y="3775000"/>
            <a:ext cx="2216000" cy="492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akfin.</a:t>
            </a:r>
            <a:r>
              <a:rPr lang="en" sz="1600" b="1"/>
              <a:t>age_len_comp</a:t>
            </a:r>
            <a:endParaRPr sz="1600"/>
          </a:p>
        </p:txBody>
      </p:sp>
      <p:sp>
        <p:nvSpPr>
          <p:cNvPr id="413" name="Google Shape;413;p41"/>
          <p:cNvSpPr/>
          <p:nvPr/>
        </p:nvSpPr>
        <p:spPr>
          <a:xfrm>
            <a:off x="9873304" y="1922600"/>
            <a:ext cx="2216000" cy="731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(foss+akfin)</a:t>
            </a:r>
            <a:br>
              <a:rPr lang="en" sz="1600" b="1"/>
            </a:br>
            <a:r>
              <a:rPr lang="en" sz="1600" b="1">
                <a:solidFill>
                  <a:schemeClr val="dk1"/>
                </a:solidFill>
              </a:rPr>
              <a:t>Cpue_0fill </a:t>
            </a:r>
            <a:endParaRPr sz="1600"/>
          </a:p>
        </p:txBody>
      </p:sp>
      <p:cxnSp>
        <p:nvCxnSpPr>
          <p:cNvPr id="414" name="Google Shape;414;p41"/>
          <p:cNvCxnSpPr>
            <a:stCxn id="361" idx="3"/>
            <a:endCxn id="413" idx="1"/>
          </p:cNvCxnSpPr>
          <p:nvPr/>
        </p:nvCxnSpPr>
        <p:spPr>
          <a:xfrm>
            <a:off x="9475067" y="1664067"/>
            <a:ext cx="398400" cy="6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1"/>
          <p:cNvCxnSpPr>
            <a:stCxn id="359" idx="3"/>
            <a:endCxn id="411" idx="1"/>
          </p:cNvCxnSpPr>
          <p:nvPr/>
        </p:nvCxnSpPr>
        <p:spPr>
          <a:xfrm rot="10800000" flipH="1">
            <a:off x="9475067" y="3146467"/>
            <a:ext cx="398400" cy="2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1"/>
          <p:cNvCxnSpPr>
            <a:stCxn id="359" idx="3"/>
            <a:endCxn id="411" idx="1"/>
          </p:cNvCxnSpPr>
          <p:nvPr/>
        </p:nvCxnSpPr>
        <p:spPr>
          <a:xfrm rot="10800000" flipH="1">
            <a:off x="9475067" y="3146467"/>
            <a:ext cx="398400" cy="2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1"/>
          <p:cNvCxnSpPr>
            <a:stCxn id="360" idx="3"/>
            <a:endCxn id="412" idx="1"/>
          </p:cNvCxnSpPr>
          <p:nvPr/>
        </p:nvCxnSpPr>
        <p:spPr>
          <a:xfrm rot="10800000" flipH="1">
            <a:off x="9475067" y="4021267"/>
            <a:ext cx="398400" cy="4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41"/>
          <p:cNvCxnSpPr>
            <a:stCxn id="376" idx="3"/>
            <a:endCxn id="413" idx="1"/>
          </p:cNvCxnSpPr>
          <p:nvPr/>
        </p:nvCxnSpPr>
        <p:spPr>
          <a:xfrm rot="10800000" flipH="1">
            <a:off x="4199867" y="2288508"/>
            <a:ext cx="5673600" cy="13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1"/>
          <p:cNvCxnSpPr>
            <a:stCxn id="405" idx="3"/>
            <a:endCxn id="362" idx="1"/>
          </p:cNvCxnSpPr>
          <p:nvPr/>
        </p:nvCxnSpPr>
        <p:spPr>
          <a:xfrm rot="10800000" flipH="1">
            <a:off x="4199867" y="952937"/>
            <a:ext cx="840000" cy="5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1"/>
          <p:cNvCxnSpPr>
            <a:stCxn id="407" idx="3"/>
            <a:endCxn id="362" idx="1"/>
          </p:cNvCxnSpPr>
          <p:nvPr/>
        </p:nvCxnSpPr>
        <p:spPr>
          <a:xfrm rot="10800000" flipH="1">
            <a:off x="4199867" y="952695"/>
            <a:ext cx="840000" cy="8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1"/>
          <p:cNvCxnSpPr>
            <a:stCxn id="370" idx="0"/>
            <a:endCxn id="364" idx="2"/>
          </p:cNvCxnSpPr>
          <p:nvPr/>
        </p:nvCxnSpPr>
        <p:spPr>
          <a:xfrm rot="10800000">
            <a:off x="6116795" y="2899567"/>
            <a:ext cx="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1"/>
          <p:cNvCxnSpPr>
            <a:stCxn id="361" idx="3"/>
            <a:endCxn id="413" idx="1"/>
          </p:cNvCxnSpPr>
          <p:nvPr/>
        </p:nvCxnSpPr>
        <p:spPr>
          <a:xfrm>
            <a:off x="9475067" y="1664067"/>
            <a:ext cx="398400" cy="6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1"/>
          <p:cNvSpPr/>
          <p:nvPr/>
        </p:nvSpPr>
        <p:spPr>
          <a:xfrm>
            <a:off x="204267" y="240371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marport sensors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204267" y="934393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catch tablet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204267" y="3945652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light meter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204267" y="3174247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wheelhouse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204267" y="3563056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ES60</a:t>
            </a:r>
            <a:endParaRPr sz="1600" i="1">
              <a:solidFill>
                <a:schemeClr val="dk1"/>
              </a:solidFill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204267" y="4698360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shapefile, grids</a:t>
            </a:r>
            <a:endParaRPr sz="1600" b="1"/>
          </a:p>
        </p:txBody>
      </p:sp>
      <p:sp>
        <p:nvSpPr>
          <p:cNvPr id="429" name="Google Shape;429;p41"/>
          <p:cNvSpPr/>
          <p:nvPr/>
        </p:nvSpPr>
        <p:spPr>
          <a:xfrm>
            <a:off x="204267" y="1290009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specimen tablet</a:t>
            </a:r>
            <a:endParaRPr sz="1600" b="1"/>
          </a:p>
        </p:txBody>
      </p:sp>
      <p:sp>
        <p:nvSpPr>
          <p:cNvPr id="430" name="Google Shape;430;p41"/>
          <p:cNvSpPr/>
          <p:nvPr/>
        </p:nvSpPr>
        <p:spPr>
          <a:xfrm>
            <a:off x="204267" y="578800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 b="1">
              <a:solidFill>
                <a:schemeClr val="dk1"/>
              </a:solidFill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204267" y="4309549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photos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204267" y="280204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marport app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204267" y="1668013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 tablet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204267" y="203586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</a:rPr>
              <a:t>stomach tablet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204267" y="5078208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</a:rPr>
              <a:t>CTD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204267" y="5455167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>
              <a:solidFill>
                <a:schemeClr val="dk1"/>
              </a:solidFill>
            </a:endParaRPr>
          </a:p>
        </p:txBody>
      </p:sp>
      <p:cxnSp>
        <p:nvCxnSpPr>
          <p:cNvPr id="437" name="Google Shape;437;p41"/>
          <p:cNvCxnSpPr>
            <a:stCxn id="408" idx="3"/>
            <a:endCxn id="360" idx="1"/>
          </p:cNvCxnSpPr>
          <p:nvPr/>
        </p:nvCxnSpPr>
        <p:spPr>
          <a:xfrm rot="10800000" flipH="1">
            <a:off x="4199867" y="4465493"/>
            <a:ext cx="3575600" cy="13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1"/>
          <p:cNvCxnSpPr>
            <a:stCxn id="362" idx="3"/>
            <a:endCxn id="413" idx="1"/>
          </p:cNvCxnSpPr>
          <p:nvPr/>
        </p:nvCxnSpPr>
        <p:spPr>
          <a:xfrm>
            <a:off x="7193781" y="952867"/>
            <a:ext cx="2679600" cy="13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1"/>
          <p:cNvCxnSpPr>
            <a:stCxn id="358" idx="3"/>
            <a:endCxn id="411" idx="1"/>
          </p:cNvCxnSpPr>
          <p:nvPr/>
        </p:nvCxnSpPr>
        <p:spPr>
          <a:xfrm>
            <a:off x="4199867" y="2186052"/>
            <a:ext cx="5673600" cy="9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1"/>
          <p:cNvCxnSpPr>
            <a:stCxn id="358" idx="3"/>
            <a:endCxn id="412" idx="1"/>
          </p:cNvCxnSpPr>
          <p:nvPr/>
        </p:nvCxnSpPr>
        <p:spPr>
          <a:xfrm>
            <a:off x="4199867" y="2186052"/>
            <a:ext cx="5673600" cy="1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41"/>
          <p:cNvCxnSpPr>
            <a:stCxn id="428" idx="3"/>
            <a:endCxn id="367" idx="1"/>
          </p:cNvCxnSpPr>
          <p:nvPr/>
        </p:nvCxnSpPr>
        <p:spPr>
          <a:xfrm rot="10800000" flipH="1">
            <a:off x="2202667" y="3307160"/>
            <a:ext cx="482800" cy="15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1"/>
          <p:cNvCxnSpPr>
            <a:stCxn id="428" idx="3"/>
            <a:endCxn id="366" idx="1"/>
          </p:cNvCxnSpPr>
          <p:nvPr/>
        </p:nvCxnSpPr>
        <p:spPr>
          <a:xfrm rot="10800000" flipH="1">
            <a:off x="2202667" y="2931160"/>
            <a:ext cx="482800" cy="19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41"/>
          <p:cNvSpPr/>
          <p:nvPr/>
        </p:nvSpPr>
        <p:spPr>
          <a:xfrm>
            <a:off x="204267" y="6548357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*atmospheric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2685467" y="4772433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*life_stages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2685333" y="649045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 b="1"/>
          </a:p>
        </p:txBody>
      </p:sp>
      <p:sp>
        <p:nvSpPr>
          <p:cNvPr id="446" name="Google Shape;446;p41"/>
          <p:cNvSpPr/>
          <p:nvPr/>
        </p:nvSpPr>
        <p:spPr>
          <a:xfrm>
            <a:off x="204267" y="579444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204267" y="6171400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>
              <a:solidFill>
                <a:schemeClr val="dk1"/>
              </a:solidFill>
            </a:endParaRPr>
          </a:p>
        </p:txBody>
      </p:sp>
      <p:cxnSp>
        <p:nvCxnSpPr>
          <p:cNvPr id="448" name="Google Shape;448;p41"/>
          <p:cNvCxnSpPr>
            <a:stCxn id="444" idx="3"/>
            <a:endCxn id="369" idx="1"/>
          </p:cNvCxnSpPr>
          <p:nvPr/>
        </p:nvCxnSpPr>
        <p:spPr>
          <a:xfrm rot="10800000" flipH="1">
            <a:off x="4199867" y="4015833"/>
            <a:ext cx="820800" cy="9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1"/>
          <p:cNvCxnSpPr>
            <a:stCxn id="444" idx="3"/>
            <a:endCxn id="364" idx="1"/>
          </p:cNvCxnSpPr>
          <p:nvPr/>
        </p:nvCxnSpPr>
        <p:spPr>
          <a:xfrm rot="10800000" flipH="1">
            <a:off x="4199867" y="2688233"/>
            <a:ext cx="840000" cy="22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1"/>
          <p:cNvCxnSpPr>
            <a:stCxn id="444" idx="3"/>
            <a:endCxn id="371" idx="1"/>
          </p:cNvCxnSpPr>
          <p:nvPr/>
        </p:nvCxnSpPr>
        <p:spPr>
          <a:xfrm rot="10800000" flipH="1">
            <a:off x="4199867" y="4518633"/>
            <a:ext cx="840000" cy="4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55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37FDC-BA8A-4DA8-9E80-7F9C0F67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166" y="0"/>
            <a:ext cx="8200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1639F9-83AD-4E76-8F2F-BA4A822C53CB}"/>
              </a:ext>
            </a:extLst>
          </p:cNvPr>
          <p:cNvSpPr/>
          <p:nvPr/>
        </p:nvSpPr>
        <p:spPr>
          <a:xfrm>
            <a:off x="0" y="0"/>
            <a:ext cx="2142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foss_1_interface.png</a:t>
            </a:r>
          </a:p>
        </p:txBody>
      </p:sp>
    </p:spTree>
    <p:extLst>
      <p:ext uri="{BB962C8B-B14F-4D97-AF65-F5344CB8AC3E}">
        <p14:creationId xmlns:p14="http://schemas.microsoft.com/office/powerpoint/2010/main" val="317522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E8BF7-EACC-48DB-931D-5F00EBF3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21" y="0"/>
            <a:ext cx="9727949" cy="5781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317882-3327-4015-BE20-F338F5B34E6A}"/>
              </a:ext>
            </a:extLst>
          </p:cNvPr>
          <p:cNvSpPr/>
          <p:nvPr/>
        </p:nvSpPr>
        <p:spPr>
          <a:xfrm>
            <a:off x="0" y="-1"/>
            <a:ext cx="175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foss_1_interface_catch.png</a:t>
            </a:r>
          </a:p>
        </p:txBody>
      </p:sp>
    </p:spTree>
    <p:extLst>
      <p:ext uri="{BB962C8B-B14F-4D97-AF65-F5344CB8AC3E}">
        <p14:creationId xmlns:p14="http://schemas.microsoft.com/office/powerpoint/2010/main" val="997845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0D66E-418B-4246-8D50-67586031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93" y="0"/>
            <a:ext cx="778621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ED32C7-86D7-4ECB-9444-CB164F4CE1A6}"/>
              </a:ext>
            </a:extLst>
          </p:cNvPr>
          <p:cNvSpPr/>
          <p:nvPr/>
        </p:nvSpPr>
        <p:spPr>
          <a:xfrm>
            <a:off x="0" y="-1"/>
            <a:ext cx="1754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foss_1_interface_catch_select.png</a:t>
            </a:r>
          </a:p>
        </p:txBody>
      </p:sp>
    </p:spTree>
    <p:extLst>
      <p:ext uri="{BB962C8B-B14F-4D97-AF65-F5344CB8AC3E}">
        <p14:creationId xmlns:p14="http://schemas.microsoft.com/office/powerpoint/2010/main" val="370814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C87F02C-B83C-4FE3-BCD1-CED8C8756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4" t="33805" r="-353" b="41733"/>
          <a:stretch/>
        </p:blipFill>
        <p:spPr>
          <a:xfrm>
            <a:off x="-24791" y="3005670"/>
            <a:ext cx="12287376" cy="2827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566A5-366D-41F3-BCA8-BBEDD2F5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91" y="-2932340"/>
            <a:ext cx="12192000" cy="27737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0D945-A4F0-444E-9788-3076934E5277}"/>
              </a:ext>
            </a:extLst>
          </p:cNvPr>
          <p:cNvCxnSpPr>
            <a:cxnSpLocks/>
          </p:cNvCxnSpPr>
          <p:nvPr/>
        </p:nvCxnSpPr>
        <p:spPr>
          <a:xfrm flipV="1">
            <a:off x="6670307" y="3002750"/>
            <a:ext cx="649915" cy="533540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7F5E6-05FF-480D-A981-FBD715E9463B}"/>
              </a:ext>
            </a:extLst>
          </p:cNvPr>
          <p:cNvCxnSpPr>
            <a:cxnSpLocks/>
          </p:cNvCxnSpPr>
          <p:nvPr/>
        </p:nvCxnSpPr>
        <p:spPr>
          <a:xfrm flipV="1">
            <a:off x="6737684" y="3289501"/>
            <a:ext cx="582538" cy="56574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83E145-F81E-4BF5-8D7F-9E66117D0DA9}"/>
              </a:ext>
            </a:extLst>
          </p:cNvPr>
          <p:cNvCxnSpPr>
            <a:cxnSpLocks/>
          </p:cNvCxnSpPr>
          <p:nvPr/>
        </p:nvCxnSpPr>
        <p:spPr>
          <a:xfrm flipV="1">
            <a:off x="6737684" y="3855250"/>
            <a:ext cx="499845" cy="207692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8660C7-E153-4DB2-8034-86F4CC93239A}"/>
              </a:ext>
            </a:extLst>
          </p:cNvPr>
          <p:cNvCxnSpPr>
            <a:cxnSpLocks/>
          </p:cNvCxnSpPr>
          <p:nvPr/>
        </p:nvCxnSpPr>
        <p:spPr>
          <a:xfrm>
            <a:off x="6737684" y="4381902"/>
            <a:ext cx="582538" cy="194163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E6131-DD5F-49CC-AB9F-D915DDB61990}"/>
              </a:ext>
            </a:extLst>
          </p:cNvPr>
          <p:cNvCxnSpPr>
            <a:cxnSpLocks/>
          </p:cNvCxnSpPr>
          <p:nvPr/>
        </p:nvCxnSpPr>
        <p:spPr>
          <a:xfrm>
            <a:off x="6737684" y="4783757"/>
            <a:ext cx="526891" cy="428828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37A48B-A2A2-41F9-8544-97FD987F78BE}"/>
              </a:ext>
            </a:extLst>
          </p:cNvPr>
          <p:cNvSpPr txBox="1"/>
          <p:nvPr/>
        </p:nvSpPr>
        <p:spPr>
          <a:xfrm>
            <a:off x="2489195" y="513279"/>
            <a:ext cx="78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C0C0C0"/>
                </a:highlight>
              </a:rPr>
              <a:t>Options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4F617-2BF4-4FCC-B53F-3663BF94CF94}"/>
              </a:ext>
            </a:extLst>
          </p:cNvPr>
          <p:cNvSpPr txBox="1"/>
          <p:nvPr/>
        </p:nvSpPr>
        <p:spPr>
          <a:xfrm>
            <a:off x="7139866" y="2735811"/>
            <a:ext cx="48420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box options and selections boxes</a:t>
            </a:r>
          </a:p>
          <a:p>
            <a:endParaRPr lang="en-US" sz="6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all options from options box to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br>
              <a:rPr lang="en-US" i="1" dirty="0">
                <a:highlight>
                  <a:srgbClr val="C0C0C0"/>
                </a:highlight>
              </a:rPr>
            </a:br>
            <a:r>
              <a:rPr lang="en-US" i="1" dirty="0">
                <a:highlight>
                  <a:srgbClr val="C0C0C0"/>
                </a:highlight>
              </a:rPr>
              <a:t>Move specifically selected options from the options box to the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specifically selected options from the selection box to the options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Remove all options from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Manually scroll through all options/selections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BD17E6-0DE8-4D15-B30A-320EF1EB889D}"/>
              </a:ext>
            </a:extLst>
          </p:cNvPr>
          <p:cNvSpPr/>
          <p:nvPr/>
        </p:nvSpPr>
        <p:spPr>
          <a:xfrm>
            <a:off x="8897275" y="98818"/>
            <a:ext cx="32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foss_2_catch_select_species.png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E79B8B-05B7-419A-9230-8507EDDB8A68}"/>
              </a:ext>
            </a:extLst>
          </p:cNvPr>
          <p:cNvCxnSpPr>
            <a:cxnSpLocks/>
          </p:cNvCxnSpPr>
          <p:nvPr/>
        </p:nvCxnSpPr>
        <p:spPr>
          <a:xfrm flipH="1">
            <a:off x="441900" y="5352443"/>
            <a:ext cx="999026" cy="640705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EBE691-AD80-4EAD-814A-B3169CD5D3B3}"/>
              </a:ext>
            </a:extLst>
          </p:cNvPr>
          <p:cNvSpPr txBox="1"/>
          <p:nvPr/>
        </p:nvSpPr>
        <p:spPr>
          <a:xfrm>
            <a:off x="279219" y="5951769"/>
            <a:ext cx="323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Type a term of the organism’s common or scientific name and click “Search”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1D9E2E-B6C7-4444-854F-10005C452007}"/>
              </a:ext>
            </a:extLst>
          </p:cNvPr>
          <p:cNvCxnSpPr>
            <a:cxnSpLocks/>
          </p:cNvCxnSpPr>
          <p:nvPr/>
        </p:nvCxnSpPr>
        <p:spPr>
          <a:xfrm>
            <a:off x="6352674" y="4930874"/>
            <a:ext cx="884855" cy="683180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108DEA-06A4-44AA-A61D-995E6F8951AE}"/>
              </a:ext>
            </a:extLst>
          </p:cNvPr>
          <p:cNvCxnSpPr>
            <a:cxnSpLocks/>
          </p:cNvCxnSpPr>
          <p:nvPr/>
        </p:nvCxnSpPr>
        <p:spPr>
          <a:xfrm>
            <a:off x="3773103" y="5765534"/>
            <a:ext cx="431024" cy="278328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62B1DF-9843-40FC-A55B-DAA7E9C450D8}"/>
              </a:ext>
            </a:extLst>
          </p:cNvPr>
          <p:cNvSpPr txBox="1"/>
          <p:nvPr/>
        </p:nvSpPr>
        <p:spPr>
          <a:xfrm>
            <a:off x="3505972" y="5948069"/>
            <a:ext cx="323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all parameters for entire form, not just species searches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EFE296-DD77-49A6-A243-4A53A05470C9}"/>
              </a:ext>
            </a:extLst>
          </p:cNvPr>
          <p:cNvCxnSpPr>
            <a:cxnSpLocks/>
          </p:cNvCxnSpPr>
          <p:nvPr/>
        </p:nvCxnSpPr>
        <p:spPr>
          <a:xfrm flipH="1">
            <a:off x="11373853" y="4576065"/>
            <a:ext cx="584711" cy="103798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031DB86-31BF-4F44-BF41-42B9A11EC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562" b="38014"/>
          <a:stretch/>
        </p:blipFill>
        <p:spPr>
          <a:xfrm>
            <a:off x="0" y="884515"/>
            <a:ext cx="5052135" cy="20294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905184-D525-40B3-964F-48C75E0CDC63}"/>
              </a:ext>
            </a:extLst>
          </p:cNvPr>
          <p:cNvSpPr txBox="1"/>
          <p:nvPr/>
        </p:nvSpPr>
        <p:spPr>
          <a:xfrm>
            <a:off x="8143809" y="2287546"/>
            <a:ext cx="14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C0C0C0"/>
                </a:highlight>
              </a:rPr>
              <a:t>Selection box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6141DC-50D5-42B5-B4D3-F9921C5C1134}"/>
              </a:ext>
            </a:extLst>
          </p:cNvPr>
          <p:cNvCxnSpPr>
            <a:cxnSpLocks/>
          </p:cNvCxnSpPr>
          <p:nvPr/>
        </p:nvCxnSpPr>
        <p:spPr>
          <a:xfrm flipV="1">
            <a:off x="4745255" y="925638"/>
            <a:ext cx="875899" cy="19143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A6AD1C-0EB3-4374-AAA9-F753C663EF73}"/>
              </a:ext>
            </a:extLst>
          </p:cNvPr>
          <p:cNvSpPr txBox="1"/>
          <p:nvPr/>
        </p:nvSpPr>
        <p:spPr>
          <a:xfrm>
            <a:off x="5524708" y="855143"/>
            <a:ext cx="2619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Select how to search through species data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4D381EB-A3AB-430D-BBAB-6514696186D8}"/>
              </a:ext>
            </a:extLst>
          </p:cNvPr>
          <p:cNvCxnSpPr>
            <a:cxnSpLocks/>
          </p:cNvCxnSpPr>
          <p:nvPr/>
        </p:nvCxnSpPr>
        <p:spPr>
          <a:xfrm flipH="1">
            <a:off x="12717064" y="-1187864"/>
            <a:ext cx="1040392" cy="646331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2C4B49-D73C-46D4-BC61-9113E50DE5B2}"/>
              </a:ext>
            </a:extLst>
          </p:cNvPr>
          <p:cNvCxnSpPr>
            <a:cxnSpLocks/>
          </p:cNvCxnSpPr>
          <p:nvPr/>
        </p:nvCxnSpPr>
        <p:spPr>
          <a:xfrm flipV="1">
            <a:off x="1440926" y="4959108"/>
            <a:ext cx="1" cy="421873"/>
          </a:xfrm>
          <a:prstGeom prst="straightConnector1">
            <a:avLst/>
          </a:prstGeom>
          <a:ln w="5715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88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08136-854D-4EF9-AE9E-AAA5331B5C79}"/>
              </a:ext>
            </a:extLst>
          </p:cNvPr>
          <p:cNvSpPr/>
          <p:nvPr/>
        </p:nvSpPr>
        <p:spPr>
          <a:xfrm>
            <a:off x="0" y="-1"/>
            <a:ext cx="175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foss_1_interface_haul.png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8CBCB-45A4-44FF-AD67-B5C86EEA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17" y="0"/>
            <a:ext cx="1031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0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22F7B-D9A9-4CFB-88C3-D11CF73FB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>
          <a:xfrm>
            <a:off x="1972428" y="0"/>
            <a:ext cx="8912154" cy="457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20BA12-542C-47A4-BCED-EC555358BE73}"/>
              </a:ext>
            </a:extLst>
          </p:cNvPr>
          <p:cNvSpPr/>
          <p:nvPr/>
        </p:nvSpPr>
        <p:spPr>
          <a:xfrm>
            <a:off x="0" y="-1"/>
            <a:ext cx="175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foss_1_interface_species.png</a:t>
            </a:r>
          </a:p>
        </p:txBody>
      </p:sp>
    </p:spTree>
    <p:extLst>
      <p:ext uri="{BB962C8B-B14F-4D97-AF65-F5344CB8AC3E}">
        <p14:creationId xmlns:p14="http://schemas.microsoft.com/office/powerpoint/2010/main" val="152022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63B55B32-B7A4-4FBD-B4A9-ABB8FDA59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6741"/>
          <a:stretch/>
        </p:blipFill>
        <p:spPr>
          <a:xfrm>
            <a:off x="1804814" y="2954322"/>
            <a:ext cx="9161607" cy="32711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74C344-4259-4030-9547-024E5119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38" y="3468372"/>
            <a:ext cx="9054483" cy="380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9CE54E-6C65-419E-8A97-A4AEF1B67AE9}"/>
              </a:ext>
            </a:extLst>
          </p:cNvPr>
          <p:cNvSpPr/>
          <p:nvPr/>
        </p:nvSpPr>
        <p:spPr>
          <a:xfrm>
            <a:off x="10783482" y="415596"/>
            <a:ext cx="234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foss_5_run_report.png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69F87-5123-4BB3-B175-435D55A2F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16" y="390697"/>
            <a:ext cx="3056791" cy="218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62818-49CD-4C3A-B465-40C344C3A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62" y="1559325"/>
            <a:ext cx="3562746" cy="1307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EFE6D3-41B7-47F7-BB07-3243A3EEEF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46" t="33603" r="53000" b="8988"/>
          <a:stretch/>
        </p:blipFill>
        <p:spPr>
          <a:xfrm>
            <a:off x="5717316" y="2752437"/>
            <a:ext cx="1265382" cy="3937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8DE16-EB6A-4564-92C9-A1CC239CE5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00" t="2492" r="40991" b="31111"/>
          <a:stretch/>
        </p:blipFill>
        <p:spPr>
          <a:xfrm>
            <a:off x="6954990" y="600366"/>
            <a:ext cx="1173018" cy="455352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B9690D-9DC4-4706-8FBD-5AA6C79FB920}"/>
              </a:ext>
            </a:extLst>
          </p:cNvPr>
          <p:cNvCxnSpPr>
            <a:cxnSpLocks/>
          </p:cNvCxnSpPr>
          <p:nvPr/>
        </p:nvCxnSpPr>
        <p:spPr>
          <a:xfrm>
            <a:off x="5461404" y="2573522"/>
            <a:ext cx="267752" cy="487218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9B8FFE-B782-4A16-B1D6-5506AE009830}"/>
              </a:ext>
            </a:extLst>
          </p:cNvPr>
          <p:cNvSpPr txBox="1"/>
          <p:nvPr/>
        </p:nvSpPr>
        <p:spPr>
          <a:xfrm>
            <a:off x="3739610" y="46291"/>
            <a:ext cx="416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Select columns to display in your report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38890A-1973-4F47-BE1F-2BA9DE8C7A0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750608" y="2213108"/>
            <a:ext cx="1978548" cy="1359611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77DA60-ED00-46B8-A06C-AC583D6246B3}"/>
              </a:ext>
            </a:extLst>
          </p:cNvPr>
          <p:cNvSpPr txBox="1"/>
          <p:nvPr/>
        </p:nvSpPr>
        <p:spPr>
          <a:xfrm>
            <a:off x="98595" y="1221572"/>
            <a:ext cx="344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Filter data displayed in report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AC911-8936-4E86-8063-C09C47784E53}"/>
              </a:ext>
            </a:extLst>
          </p:cNvPr>
          <p:cNvSpPr txBox="1"/>
          <p:nvPr/>
        </p:nvSpPr>
        <p:spPr>
          <a:xfrm>
            <a:off x="8080386" y="4397814"/>
            <a:ext cx="239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Apply mathematical aggregations to data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1677D7-ED60-4871-80B6-6BD5F76066FF}"/>
              </a:ext>
            </a:extLst>
          </p:cNvPr>
          <p:cNvCxnSpPr>
            <a:cxnSpLocks/>
          </p:cNvCxnSpPr>
          <p:nvPr/>
        </p:nvCxnSpPr>
        <p:spPr>
          <a:xfrm flipH="1" flipV="1">
            <a:off x="4913506" y="3770741"/>
            <a:ext cx="139868" cy="122575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6C78F5-A2F3-4B13-BEE1-8FA55AACAEBB}"/>
              </a:ext>
            </a:extLst>
          </p:cNvPr>
          <p:cNvCxnSpPr>
            <a:cxnSpLocks/>
          </p:cNvCxnSpPr>
          <p:nvPr/>
        </p:nvCxnSpPr>
        <p:spPr>
          <a:xfrm flipV="1">
            <a:off x="5205493" y="4257960"/>
            <a:ext cx="511823" cy="8939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21F6E5-7321-494F-B1AA-DEFA5000DE2E}"/>
              </a:ext>
            </a:extLst>
          </p:cNvPr>
          <p:cNvSpPr txBox="1"/>
          <p:nvPr/>
        </p:nvSpPr>
        <p:spPr>
          <a:xfrm>
            <a:off x="3894335" y="4279893"/>
            <a:ext cx="2007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Determine how many rows per page to display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9309FF-EAC0-48B6-99C3-5EF647677754}"/>
              </a:ext>
            </a:extLst>
          </p:cNvPr>
          <p:cNvSpPr txBox="1"/>
          <p:nvPr/>
        </p:nvSpPr>
        <p:spPr>
          <a:xfrm>
            <a:off x="843642" y="3967534"/>
            <a:ext cx="324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Search for elements of the data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1A9565-9BC0-42FF-A6D4-16076FA6678A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2465907" y="3745912"/>
            <a:ext cx="233747" cy="221622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477BB2-D2C2-40EB-AA61-AFCECAC34FC2}"/>
              </a:ext>
            </a:extLst>
          </p:cNvPr>
          <p:cNvCxnSpPr>
            <a:cxnSpLocks/>
          </p:cNvCxnSpPr>
          <p:nvPr/>
        </p:nvCxnSpPr>
        <p:spPr>
          <a:xfrm>
            <a:off x="5521189" y="3751545"/>
            <a:ext cx="282120" cy="2671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BA74BF-5616-4A67-B397-A85D159A6BD1}"/>
              </a:ext>
            </a:extLst>
          </p:cNvPr>
          <p:cNvCxnSpPr>
            <a:cxnSpLocks/>
          </p:cNvCxnSpPr>
          <p:nvPr/>
        </p:nvCxnSpPr>
        <p:spPr>
          <a:xfrm>
            <a:off x="6439179" y="4764301"/>
            <a:ext cx="679667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AB0A281-1307-443A-8735-0BF466C8E8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46" t="97778" r="53000"/>
          <a:stretch/>
        </p:blipFill>
        <p:spPr>
          <a:xfrm>
            <a:off x="5717316" y="6689529"/>
            <a:ext cx="1265382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07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01;p2">
            <a:extLst>
              <a:ext uri="{FF2B5EF4-FFF2-40B4-BE49-F238E27FC236}">
                <a16:creationId xmlns:a16="http://schemas.microsoft.com/office/drawing/2014/main" id="{9FFC3FED-F281-48A6-93C2-74752156469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93548" y="3564983"/>
            <a:ext cx="369291" cy="12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02;p2">
            <a:extLst>
              <a:ext uri="{FF2B5EF4-FFF2-40B4-BE49-F238E27FC236}">
                <a16:creationId xmlns:a16="http://schemas.microsoft.com/office/drawing/2014/main" id="{E0EAFE1D-AB5B-494D-A8B7-FD239041F9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55281" y="4146881"/>
            <a:ext cx="434724" cy="12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08;p2">
            <a:extLst>
              <a:ext uri="{FF2B5EF4-FFF2-40B4-BE49-F238E27FC236}">
                <a16:creationId xmlns:a16="http://schemas.microsoft.com/office/drawing/2014/main" id="{0AEEDE77-BF0A-4A30-99BB-F639860C28C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998434" y="4197834"/>
            <a:ext cx="313087" cy="8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0;p2">
            <a:extLst>
              <a:ext uri="{FF2B5EF4-FFF2-40B4-BE49-F238E27FC236}">
                <a16:creationId xmlns:a16="http://schemas.microsoft.com/office/drawing/2014/main" id="{8CCE69F2-C227-4048-8E56-129D32871E5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52304" y="3698519"/>
            <a:ext cx="603991" cy="28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12;p2">
            <a:extLst>
              <a:ext uri="{FF2B5EF4-FFF2-40B4-BE49-F238E27FC236}">
                <a16:creationId xmlns:a16="http://schemas.microsoft.com/office/drawing/2014/main" id="{1D11BD99-85BC-42A6-A212-1E3AB5B34B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907371" y="4317022"/>
            <a:ext cx="540951" cy="18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5;p2">
            <a:extLst>
              <a:ext uri="{FF2B5EF4-FFF2-40B4-BE49-F238E27FC236}">
                <a16:creationId xmlns:a16="http://schemas.microsoft.com/office/drawing/2014/main" id="{78357797-7337-4179-81CB-16669BCBA6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10006" y="4364342"/>
            <a:ext cx="784187" cy="2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7;p2">
            <a:extLst>
              <a:ext uri="{FF2B5EF4-FFF2-40B4-BE49-F238E27FC236}">
                <a16:creationId xmlns:a16="http://schemas.microsoft.com/office/drawing/2014/main" id="{9F14E8ED-79E3-45C1-AA47-064C34A114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394193" y="4304689"/>
            <a:ext cx="369318" cy="8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3;p3">
            <a:extLst>
              <a:ext uri="{FF2B5EF4-FFF2-40B4-BE49-F238E27FC236}">
                <a16:creationId xmlns:a16="http://schemas.microsoft.com/office/drawing/2014/main" id="{0004956E-14FE-415F-A8EF-13ACDBEA4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75966" y="4854541"/>
            <a:ext cx="535663" cy="2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24;p3">
            <a:extLst>
              <a:ext uri="{FF2B5EF4-FFF2-40B4-BE49-F238E27FC236}">
                <a16:creationId xmlns:a16="http://schemas.microsoft.com/office/drawing/2014/main" id="{3151C587-750F-4458-A6A9-3409784CDB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489736" y="4145538"/>
            <a:ext cx="543367" cy="2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29;p3">
            <a:extLst>
              <a:ext uri="{FF2B5EF4-FFF2-40B4-BE49-F238E27FC236}">
                <a16:creationId xmlns:a16="http://schemas.microsoft.com/office/drawing/2014/main" id="{F0CDAD51-529C-409B-9E30-454630284CF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808440" y="3367494"/>
            <a:ext cx="533071" cy="2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34;p3">
            <a:extLst>
              <a:ext uri="{FF2B5EF4-FFF2-40B4-BE49-F238E27FC236}">
                <a16:creationId xmlns:a16="http://schemas.microsoft.com/office/drawing/2014/main" id="{1435D531-233C-4424-81B8-D7644B5808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247283" y="4214953"/>
            <a:ext cx="635450" cy="15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36;p3">
            <a:extLst>
              <a:ext uri="{FF2B5EF4-FFF2-40B4-BE49-F238E27FC236}">
                <a16:creationId xmlns:a16="http://schemas.microsoft.com/office/drawing/2014/main" id="{4A2F6F46-5AF6-4FCB-ABD1-30E762026E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10540" y="4085927"/>
            <a:ext cx="535870" cy="1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8;p3">
            <a:extLst>
              <a:ext uri="{FF2B5EF4-FFF2-40B4-BE49-F238E27FC236}">
                <a16:creationId xmlns:a16="http://schemas.microsoft.com/office/drawing/2014/main" id="{07CB9252-1663-49B6-ADDB-D92E881DD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41019" y="3139746"/>
            <a:ext cx="518333" cy="1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5;p4">
            <a:extLst>
              <a:ext uri="{FF2B5EF4-FFF2-40B4-BE49-F238E27FC236}">
                <a16:creationId xmlns:a16="http://schemas.microsoft.com/office/drawing/2014/main" id="{739F7042-80DE-40EC-AE15-E4CC0BDBBBF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35026" y="3796481"/>
            <a:ext cx="242821" cy="26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47;p4">
            <a:extLst>
              <a:ext uri="{FF2B5EF4-FFF2-40B4-BE49-F238E27FC236}">
                <a16:creationId xmlns:a16="http://schemas.microsoft.com/office/drawing/2014/main" id="{36E0D212-0F10-45F4-BCE1-A3070984B84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71653" y="4631668"/>
            <a:ext cx="387964" cy="18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49;p4">
            <a:extLst>
              <a:ext uri="{FF2B5EF4-FFF2-40B4-BE49-F238E27FC236}">
                <a16:creationId xmlns:a16="http://schemas.microsoft.com/office/drawing/2014/main" id="{FA595FFE-C194-416A-B90E-592F855ACA0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96247" y="3983212"/>
            <a:ext cx="422853" cy="1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51;p4">
            <a:extLst>
              <a:ext uri="{FF2B5EF4-FFF2-40B4-BE49-F238E27FC236}">
                <a16:creationId xmlns:a16="http://schemas.microsoft.com/office/drawing/2014/main" id="{9EE62BD5-D2E4-4FF1-8199-AE0EB3F55E7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794808" y="4385271"/>
            <a:ext cx="518857" cy="22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3;p4">
            <a:extLst>
              <a:ext uri="{FF2B5EF4-FFF2-40B4-BE49-F238E27FC236}">
                <a16:creationId xmlns:a16="http://schemas.microsoft.com/office/drawing/2014/main" id="{36404354-42FD-49A4-8B25-1F163571B0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66258" y="4688502"/>
            <a:ext cx="484507" cy="23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5;p4">
            <a:extLst>
              <a:ext uri="{FF2B5EF4-FFF2-40B4-BE49-F238E27FC236}">
                <a16:creationId xmlns:a16="http://schemas.microsoft.com/office/drawing/2014/main" id="{7CEFD56D-90B1-4ACC-906D-4320EEE363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03714" y="4522664"/>
            <a:ext cx="369318" cy="21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57;p4">
            <a:extLst>
              <a:ext uri="{FF2B5EF4-FFF2-40B4-BE49-F238E27FC236}">
                <a16:creationId xmlns:a16="http://schemas.microsoft.com/office/drawing/2014/main" id="{33BE702E-4132-4B40-ACCD-89C70D2D410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407248" y="4491238"/>
            <a:ext cx="384721" cy="2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59;p4">
            <a:extLst>
              <a:ext uri="{FF2B5EF4-FFF2-40B4-BE49-F238E27FC236}">
                <a16:creationId xmlns:a16="http://schemas.microsoft.com/office/drawing/2014/main" id="{5C50B76D-E15F-49D6-8868-E618121EE03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3697294" y="3704468"/>
            <a:ext cx="400737" cy="18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61;p4">
            <a:extLst>
              <a:ext uri="{FF2B5EF4-FFF2-40B4-BE49-F238E27FC236}">
                <a16:creationId xmlns:a16="http://schemas.microsoft.com/office/drawing/2014/main" id="{4FCCE751-9D5C-44D4-A263-A202197E6A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517191" y="3854431"/>
            <a:ext cx="381138" cy="23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68;p5">
            <a:extLst>
              <a:ext uri="{FF2B5EF4-FFF2-40B4-BE49-F238E27FC236}">
                <a16:creationId xmlns:a16="http://schemas.microsoft.com/office/drawing/2014/main" id="{E3586D28-94B8-4B9F-9656-4D2591E261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86056" y="4672082"/>
            <a:ext cx="425774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70;p5">
            <a:extLst>
              <a:ext uri="{FF2B5EF4-FFF2-40B4-BE49-F238E27FC236}">
                <a16:creationId xmlns:a16="http://schemas.microsoft.com/office/drawing/2014/main" id="{EC08D084-E53E-4398-B342-CFBDADE6C41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38851" y="2914911"/>
            <a:ext cx="436554" cy="19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72;p5">
            <a:extLst>
              <a:ext uri="{FF2B5EF4-FFF2-40B4-BE49-F238E27FC236}">
                <a16:creationId xmlns:a16="http://schemas.microsoft.com/office/drawing/2014/main" id="{1B4C1901-4A8E-493D-9D61-13365E7CA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5736644" y="3873093"/>
            <a:ext cx="414185" cy="24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74;p5">
            <a:extLst>
              <a:ext uri="{FF2B5EF4-FFF2-40B4-BE49-F238E27FC236}">
                <a16:creationId xmlns:a16="http://schemas.microsoft.com/office/drawing/2014/main" id="{EA06A562-14D8-47B8-8821-F5F4613ACAA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568310" y="3059055"/>
            <a:ext cx="406449" cy="23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76;p5">
            <a:extLst>
              <a:ext uri="{FF2B5EF4-FFF2-40B4-BE49-F238E27FC236}">
                <a16:creationId xmlns:a16="http://schemas.microsoft.com/office/drawing/2014/main" id="{279E483B-41EA-4D73-A281-386658647F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57128" y="3605816"/>
            <a:ext cx="502224" cy="28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78;p5">
            <a:extLst>
              <a:ext uri="{FF2B5EF4-FFF2-40B4-BE49-F238E27FC236}">
                <a16:creationId xmlns:a16="http://schemas.microsoft.com/office/drawing/2014/main" id="{84011344-7F99-4227-8A1C-898815CD187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57719" y="4882772"/>
            <a:ext cx="460126" cy="23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80;p5">
            <a:extLst>
              <a:ext uri="{FF2B5EF4-FFF2-40B4-BE49-F238E27FC236}">
                <a16:creationId xmlns:a16="http://schemas.microsoft.com/office/drawing/2014/main" id="{E3C5C6EE-EEDC-4303-9BD4-D29B82CBDE7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26514" y="2848219"/>
            <a:ext cx="378009" cy="2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82;p5">
            <a:extLst>
              <a:ext uri="{FF2B5EF4-FFF2-40B4-BE49-F238E27FC236}">
                <a16:creationId xmlns:a16="http://schemas.microsoft.com/office/drawing/2014/main" id="{DDEA9227-9525-4C56-BD93-8553A14C09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420203" y="4118042"/>
            <a:ext cx="435924" cy="24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E05C9F5-8E86-41F6-B3FE-1EDA9EAE953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12039" t="27770" r="13705" b="28552"/>
          <a:stretch/>
        </p:blipFill>
        <p:spPr>
          <a:xfrm>
            <a:off x="3503222" y="3467395"/>
            <a:ext cx="300308" cy="228600"/>
          </a:xfrm>
          <a:prstGeom prst="rect">
            <a:avLst/>
          </a:prstGeom>
        </p:spPr>
      </p:pic>
      <p:pic>
        <p:nvPicPr>
          <p:cNvPr id="63" name="Google Shape;188;p6">
            <a:extLst>
              <a:ext uri="{FF2B5EF4-FFF2-40B4-BE49-F238E27FC236}">
                <a16:creationId xmlns:a16="http://schemas.microsoft.com/office/drawing/2014/main" id="{48973F41-1063-440A-8717-D863B93DC9FD}"/>
              </a:ext>
            </a:extLst>
          </p:cNvPr>
          <p:cNvPicPr preferRelativeResize="0"/>
          <p:nvPr/>
        </p:nvPicPr>
        <p:blipFill rotWithShape="1">
          <a:blip r:embed="rId3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47783" y="4424688"/>
            <a:ext cx="479967" cy="24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0;p6">
            <a:extLst>
              <a:ext uri="{FF2B5EF4-FFF2-40B4-BE49-F238E27FC236}">
                <a16:creationId xmlns:a16="http://schemas.microsoft.com/office/drawing/2014/main" id="{094BE7A2-1A4D-4E5E-ABBA-32CEF9AD41F7}"/>
              </a:ext>
            </a:extLst>
          </p:cNvPr>
          <p:cNvPicPr preferRelativeResize="0"/>
          <p:nvPr/>
        </p:nvPicPr>
        <p:blipFill rotWithShape="1">
          <a:blip r:embed="rId3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54055" y="3889393"/>
            <a:ext cx="397462" cy="26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6;p13">
            <a:extLst>
              <a:ext uri="{FF2B5EF4-FFF2-40B4-BE49-F238E27FC236}">
                <a16:creationId xmlns:a16="http://schemas.microsoft.com/office/drawing/2014/main" id="{4C4E2624-7F13-4DF9-BEAE-C873842DFE26}"/>
              </a:ext>
            </a:extLst>
          </p:cNvPr>
          <p:cNvPicPr preferRelativeResize="0"/>
          <p:nvPr/>
        </p:nvPicPr>
        <p:blipFill rotWithShape="1">
          <a:blip r:embed="rId36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2187" y="2204415"/>
            <a:ext cx="885815" cy="5961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FF495-4DFA-4B4C-BE7C-0BF646F797AA}"/>
              </a:ext>
            </a:extLst>
          </p:cNvPr>
          <p:cNvSpPr txBox="1"/>
          <p:nvPr/>
        </p:nvSpPr>
        <p:spPr>
          <a:xfrm>
            <a:off x="3190240" y="1655425"/>
            <a:ext cx="447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AFSC GAP Products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4C528B-851F-4398-B7D6-451228B5473D}"/>
              </a:ext>
            </a:extLst>
          </p:cNvPr>
          <p:cNvGrpSpPr/>
          <p:nvPr/>
        </p:nvGrpSpPr>
        <p:grpSpPr>
          <a:xfrm rot="20700000">
            <a:off x="3538625" y="2524100"/>
            <a:ext cx="3604040" cy="2078429"/>
            <a:chOff x="18661503" y="3121039"/>
            <a:chExt cx="21705958" cy="1251769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D203690-AFCD-467C-96D3-72837A11FAC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7277F4F-E9B3-4021-8BC4-8653559EB0B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9B490D9-1158-490F-B0E8-E51FCD811A14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7DA8F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ED9AC77-5786-42F7-B7DC-F1598C5D6E4C}"/>
                </a:ext>
              </a:extLst>
            </p:cNvPr>
            <p:cNvSpPr/>
            <p:nvPr/>
          </p:nvSpPr>
          <p:spPr>
            <a:xfrm rot="1435082">
              <a:off x="23906944" y="7235705"/>
              <a:ext cx="4525865" cy="4375797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F03275-0099-432A-AF01-1F035E73CD05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0BE1A81-ED44-488A-B630-9BD641BE8C22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152E4954-B1CC-4989-91E6-8CC9F3C32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E6875CA-C5D9-4814-A8C1-651622B56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585E0750-DBF2-48C3-B69A-B504A7ED4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1789D8CC-EEA5-415A-8BB5-E85998D0B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14010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C99-38E8-4EB5-B9B6-55F045CF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00977-96B8-4D74-AFCB-E2DCAF592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700" b="1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929686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DC66AB-EEFF-418B-A19B-D792C9D8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0"/>
            <a:ext cx="660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7AEB53-141F-43ED-9FE5-66D1B838D261}"/>
              </a:ext>
            </a:extLst>
          </p:cNvPr>
          <p:cNvSpPr/>
          <p:nvPr/>
        </p:nvSpPr>
        <p:spPr>
          <a:xfrm>
            <a:off x="326553" y="1013811"/>
            <a:ext cx="2142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foss_1_interface.png</a:t>
            </a:r>
          </a:p>
        </p:txBody>
      </p:sp>
    </p:spTree>
    <p:extLst>
      <p:ext uri="{BB962C8B-B14F-4D97-AF65-F5344CB8AC3E}">
        <p14:creationId xmlns:p14="http://schemas.microsoft.com/office/powerpoint/2010/main" val="3278445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65BD08-105A-4230-9EEE-4A577286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903"/>
            <a:ext cx="12192000" cy="34616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0D945-A4F0-444E-9788-3076934E5277}"/>
              </a:ext>
            </a:extLst>
          </p:cNvPr>
          <p:cNvCxnSpPr>
            <a:cxnSpLocks/>
          </p:cNvCxnSpPr>
          <p:nvPr/>
        </p:nvCxnSpPr>
        <p:spPr>
          <a:xfrm flipV="1">
            <a:off x="7038975" y="2144056"/>
            <a:ext cx="198554" cy="54408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7F5E6-05FF-480D-A981-FBD715E9463B}"/>
              </a:ext>
            </a:extLst>
          </p:cNvPr>
          <p:cNvCxnSpPr>
            <a:cxnSpLocks/>
          </p:cNvCxnSpPr>
          <p:nvPr/>
        </p:nvCxnSpPr>
        <p:spPr>
          <a:xfrm flipV="1">
            <a:off x="7038975" y="2514019"/>
            <a:ext cx="198554" cy="58571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83E145-F81E-4BF5-8D7F-9E66117D0DA9}"/>
              </a:ext>
            </a:extLst>
          </p:cNvPr>
          <p:cNvCxnSpPr>
            <a:cxnSpLocks/>
          </p:cNvCxnSpPr>
          <p:nvPr/>
        </p:nvCxnSpPr>
        <p:spPr>
          <a:xfrm flipV="1">
            <a:off x="7038975" y="2902348"/>
            <a:ext cx="198554" cy="55292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8660C7-E153-4DB2-8034-86F4CC93239A}"/>
              </a:ext>
            </a:extLst>
          </p:cNvPr>
          <p:cNvCxnSpPr>
            <a:cxnSpLocks/>
          </p:cNvCxnSpPr>
          <p:nvPr/>
        </p:nvCxnSpPr>
        <p:spPr>
          <a:xfrm>
            <a:off x="7038975" y="3312736"/>
            <a:ext cx="225600" cy="323956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E6131-DD5F-49CC-AB9F-D915DDB61990}"/>
              </a:ext>
            </a:extLst>
          </p:cNvPr>
          <p:cNvCxnSpPr>
            <a:cxnSpLocks/>
          </p:cNvCxnSpPr>
          <p:nvPr/>
        </p:nvCxnSpPr>
        <p:spPr>
          <a:xfrm>
            <a:off x="7023934" y="3686862"/>
            <a:ext cx="240641" cy="683180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37A48B-A2A2-41F9-8544-97FD987F78BE}"/>
              </a:ext>
            </a:extLst>
          </p:cNvPr>
          <p:cNvSpPr txBox="1"/>
          <p:nvPr/>
        </p:nvSpPr>
        <p:spPr>
          <a:xfrm>
            <a:off x="2489195" y="1681146"/>
            <a:ext cx="78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C0C0C0"/>
                </a:highlight>
              </a:rPr>
              <a:t>Options box</a:t>
            </a:r>
            <a:r>
              <a:rPr lang="en-US" b="1" i="1" dirty="0"/>
              <a:t>					</a:t>
            </a:r>
            <a:r>
              <a:rPr lang="en-US" b="1" i="1" dirty="0">
                <a:highlight>
                  <a:srgbClr val="C0C0C0"/>
                </a:highlight>
              </a:rPr>
              <a:t>Selection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4F617-2BF4-4FCC-B53F-3663BF94CF94}"/>
              </a:ext>
            </a:extLst>
          </p:cNvPr>
          <p:cNvSpPr txBox="1"/>
          <p:nvPr/>
        </p:nvSpPr>
        <p:spPr>
          <a:xfrm>
            <a:off x="7139866" y="2071665"/>
            <a:ext cx="4904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box options and selections boxes</a:t>
            </a:r>
          </a:p>
          <a:p>
            <a:endParaRPr lang="en-US" sz="6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all options from options box to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specifically selected options from the options box to the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specifically selected options from the selection box to the options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Remove all options from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Manually scroll through all options/selections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BD17E6-0DE8-4D15-B30A-320EF1EB889D}"/>
              </a:ext>
            </a:extLst>
          </p:cNvPr>
          <p:cNvSpPr/>
          <p:nvPr/>
        </p:nvSpPr>
        <p:spPr>
          <a:xfrm>
            <a:off x="330941" y="550871"/>
            <a:ext cx="185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foss_2_select.png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E79B8B-05B7-419A-9230-8507EDDB8A68}"/>
              </a:ext>
            </a:extLst>
          </p:cNvPr>
          <p:cNvCxnSpPr>
            <a:cxnSpLocks/>
          </p:cNvCxnSpPr>
          <p:nvPr/>
        </p:nvCxnSpPr>
        <p:spPr>
          <a:xfrm flipH="1">
            <a:off x="1118496" y="4942552"/>
            <a:ext cx="489810" cy="736423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613CFA-9824-4D35-865F-34C73B6DE949}"/>
              </a:ext>
            </a:extLst>
          </p:cNvPr>
          <p:cNvCxnSpPr>
            <a:cxnSpLocks/>
          </p:cNvCxnSpPr>
          <p:nvPr/>
        </p:nvCxnSpPr>
        <p:spPr>
          <a:xfrm flipH="1">
            <a:off x="1118496" y="4462655"/>
            <a:ext cx="489810" cy="116731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EBE691-AD80-4EAD-814A-B3169CD5D3B3}"/>
              </a:ext>
            </a:extLst>
          </p:cNvPr>
          <p:cNvSpPr txBox="1"/>
          <p:nvPr/>
        </p:nvSpPr>
        <p:spPr>
          <a:xfrm>
            <a:off x="991489" y="5547504"/>
            <a:ext cx="323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Type a term of the organism’s common name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1D9E2E-B6C7-4444-854F-10005C452007}"/>
              </a:ext>
            </a:extLst>
          </p:cNvPr>
          <p:cNvCxnSpPr>
            <a:cxnSpLocks/>
          </p:cNvCxnSpPr>
          <p:nvPr/>
        </p:nvCxnSpPr>
        <p:spPr>
          <a:xfrm>
            <a:off x="6468893" y="4094443"/>
            <a:ext cx="768636" cy="56670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108DEA-06A4-44AA-A61D-995E6F8951AE}"/>
              </a:ext>
            </a:extLst>
          </p:cNvPr>
          <p:cNvCxnSpPr>
            <a:cxnSpLocks/>
          </p:cNvCxnSpPr>
          <p:nvPr/>
        </p:nvCxnSpPr>
        <p:spPr>
          <a:xfrm>
            <a:off x="4561541" y="5310763"/>
            <a:ext cx="114221" cy="319211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62B1DF-9843-40FC-A55B-DAA7E9C450D8}"/>
              </a:ext>
            </a:extLst>
          </p:cNvPr>
          <p:cNvSpPr txBox="1"/>
          <p:nvPr/>
        </p:nvSpPr>
        <p:spPr>
          <a:xfrm>
            <a:off x="4561541" y="5534181"/>
            <a:ext cx="323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all parameters for entire form, not just species searches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EFE296-DD77-49A6-A243-4A53A05470C9}"/>
              </a:ext>
            </a:extLst>
          </p:cNvPr>
          <p:cNvCxnSpPr>
            <a:cxnSpLocks/>
          </p:cNvCxnSpPr>
          <p:nvPr/>
        </p:nvCxnSpPr>
        <p:spPr>
          <a:xfrm flipH="1">
            <a:off x="11414946" y="4094443"/>
            <a:ext cx="475863" cy="56670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1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B0297-0454-4CD9-9E20-4F8E5F10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14" y="0"/>
            <a:ext cx="1122537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19547-8A77-489B-B662-F2938EB4586B}"/>
              </a:ext>
            </a:extLst>
          </p:cNvPr>
          <p:cNvSpPr/>
          <p:nvPr/>
        </p:nvSpPr>
        <p:spPr>
          <a:xfrm>
            <a:off x="-79032" y="-369332"/>
            <a:ext cx="209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foss_3_selected.png</a:t>
            </a:r>
          </a:p>
        </p:txBody>
      </p:sp>
    </p:spTree>
    <p:extLst>
      <p:ext uri="{BB962C8B-B14F-4D97-AF65-F5344CB8AC3E}">
        <p14:creationId xmlns:p14="http://schemas.microsoft.com/office/powerpoint/2010/main" val="421287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00793-4BD7-4343-8EC0-C7C421A4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90" y="425436"/>
            <a:ext cx="5229225" cy="23336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311066-18F3-43CD-912E-5ADF8A7CF40D}"/>
              </a:ext>
            </a:extLst>
          </p:cNvPr>
          <p:cNvSpPr/>
          <p:nvPr/>
        </p:nvSpPr>
        <p:spPr>
          <a:xfrm>
            <a:off x="1175649" y="739674"/>
            <a:ext cx="2477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foss_4_data_format.png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5D7F9-DBAC-485E-AC0F-99507F808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11"/>
          <a:stretch/>
        </p:blipFill>
        <p:spPr>
          <a:xfrm>
            <a:off x="4411690" y="3224296"/>
            <a:ext cx="5229225" cy="1938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28763-E5BB-486E-A903-B507F3459ED5}"/>
              </a:ext>
            </a:extLst>
          </p:cNvPr>
          <p:cNvSpPr txBox="1"/>
          <p:nvPr/>
        </p:nvSpPr>
        <p:spPr>
          <a:xfrm>
            <a:off x="6241367" y="3224293"/>
            <a:ext cx="4904508" cy="1938992"/>
          </a:xfrm>
          <a:prstGeom prst="rect">
            <a:avLst/>
          </a:prstGeom>
          <a:solidFill>
            <a:srgbClr val="D1DEE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Data Fields: Presence and Absence (zero-filled)</a:t>
            </a:r>
          </a:p>
          <a:p>
            <a:endParaRPr lang="en-US" sz="600" dirty="0"/>
          </a:p>
          <a:p>
            <a:r>
              <a:rPr lang="en-US" dirty="0"/>
              <a:t>All Data Fields: Presence-only (non-zero)</a:t>
            </a:r>
          </a:p>
          <a:p>
            <a:endParaRPr lang="en-US" sz="800" dirty="0"/>
          </a:p>
          <a:p>
            <a:r>
              <a:rPr lang="en-US" dirty="0"/>
              <a:t>Catch data: Presence and Absence (zero-filled)</a:t>
            </a:r>
          </a:p>
          <a:p>
            <a:endParaRPr lang="en-US" sz="800" dirty="0"/>
          </a:p>
          <a:p>
            <a:r>
              <a:rPr lang="en-US" dirty="0"/>
              <a:t>Catch data: Presence-only (non-zero)</a:t>
            </a:r>
          </a:p>
          <a:p>
            <a:endParaRPr lang="en-US" sz="800" dirty="0"/>
          </a:p>
          <a:p>
            <a:r>
              <a:rPr lang="en-US" dirty="0"/>
              <a:t>Haul Data</a:t>
            </a:r>
          </a:p>
        </p:txBody>
      </p:sp>
    </p:spTree>
    <p:extLst>
      <p:ext uri="{BB962C8B-B14F-4D97-AF65-F5344CB8AC3E}">
        <p14:creationId xmlns:p14="http://schemas.microsoft.com/office/powerpoint/2010/main" val="316948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E54E-6C65-419E-8A97-A4AEF1B67AE9}"/>
              </a:ext>
            </a:extLst>
          </p:cNvPr>
          <p:cNvSpPr/>
          <p:nvPr/>
        </p:nvSpPr>
        <p:spPr>
          <a:xfrm>
            <a:off x="1159747" y="524989"/>
            <a:ext cx="234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foss_5_run_report.png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5177C-89CF-4A23-BED3-626A5B56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69"/>
            <a:ext cx="1210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6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2561B47-5648-4661-B614-99C659E54C2F}"/>
              </a:ext>
            </a:extLst>
          </p:cNvPr>
          <p:cNvGrpSpPr/>
          <p:nvPr/>
        </p:nvGrpSpPr>
        <p:grpSpPr>
          <a:xfrm>
            <a:off x="-3875768" y="-2392255"/>
            <a:ext cx="21705958" cy="12517699"/>
            <a:chOff x="18661503" y="3121039"/>
            <a:chExt cx="21705958" cy="125176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0BCBCF-A89E-4882-A6DD-E0BDA43806F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E2BA1F-954D-43F3-8723-8F67A286823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78B728-FDAC-4958-84DB-C16F2E33F48E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5761C0">
                <a:alpha val="597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554034-97AA-434F-8B6A-17227BCEDAC5}"/>
                </a:ext>
              </a:extLst>
            </p:cNvPr>
            <p:cNvSpPr/>
            <p:nvPr/>
          </p:nvSpPr>
          <p:spPr>
            <a:xfrm rot="1435082">
              <a:off x="23906943" y="7235701"/>
              <a:ext cx="4525863" cy="4375795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8FE22F-77F5-4226-8481-2948CDA5954E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rgbClr val="003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39D9F9-E214-45AB-B5F8-E5D0E65CFC27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9E882F8D-E1B3-45F5-B4EA-147DFF583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7090C0C-2A51-4AC2-8FD7-54247B1AD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43D1EF1A-DCFC-4554-9F63-74BD6A3C3F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59CA4AFE-D2D8-48BD-9103-D16DEE08B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00313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5BE271-6B63-4856-A4D9-F5B4C5B5912D}"/>
              </a:ext>
            </a:extLst>
          </p:cNvPr>
          <p:cNvSpPr/>
          <p:nvPr/>
        </p:nvSpPr>
        <p:spPr>
          <a:xfrm>
            <a:off x="2706255" y="2410691"/>
            <a:ext cx="5745018" cy="2521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552221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570167" y="1512932"/>
            <a:ext cx="2396800" cy="2730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926311" y="205194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HAUL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926311" y="245620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926311" y="2860464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926309" y="3264725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SPECIES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926308" y="3661297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563867" y="4741768"/>
            <a:ext cx="2396800" cy="1109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939263" y="5271162"/>
            <a:ext cx="1684421" cy="404261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V_CRUISES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572147" y="994451"/>
            <a:ext cx="3225200" cy="57428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4581319" y="2647303"/>
            <a:ext cx="2945331" cy="2440411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4616379" y="2759351"/>
            <a:ext cx="28752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</a:t>
            </a: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 Package</a:t>
            </a:r>
            <a:endParaRPr sz="1467"/>
          </a:p>
        </p:txBody>
      </p:sp>
      <p:sp>
        <p:nvSpPr>
          <p:cNvPr id="152" name="Google Shape;152;p27"/>
          <p:cNvSpPr/>
          <p:nvPr/>
        </p:nvSpPr>
        <p:spPr>
          <a:xfrm>
            <a:off x="5214990" y="3471746"/>
            <a:ext cx="1684421" cy="404261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DESIGN_TABLE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8933800" y="2972765"/>
            <a:ext cx="2661200" cy="4140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PRODUCTION_BIOMASS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933800" y="3396631"/>
            <a:ext cx="2645200" cy="39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PRODUCTION_SIZECOMP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933800" y="3806967"/>
            <a:ext cx="2661200" cy="496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PRODUCTION_AGECOMP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27"/>
          <p:cNvCxnSpPr>
            <a:stCxn id="147" idx="3"/>
            <a:endCxn id="150" idx="1"/>
          </p:cNvCxnSpPr>
          <p:nvPr/>
        </p:nvCxnSpPr>
        <p:spPr>
          <a:xfrm rot="10800000" flipH="1">
            <a:off x="2960667" y="3867368"/>
            <a:ext cx="1620800" cy="142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7" name="Google Shape;157;p27"/>
          <p:cNvCxnSpPr>
            <a:stCxn id="141" idx="3"/>
            <a:endCxn id="150" idx="1"/>
          </p:cNvCxnSpPr>
          <p:nvPr/>
        </p:nvCxnSpPr>
        <p:spPr>
          <a:xfrm>
            <a:off x="2966967" y="2878132"/>
            <a:ext cx="1614400" cy="98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8" name="Google Shape;158;p27"/>
          <p:cNvCxnSpPr>
            <a:stCxn id="150" idx="3"/>
            <a:endCxn id="149" idx="1"/>
          </p:cNvCxnSpPr>
          <p:nvPr/>
        </p:nvCxnSpPr>
        <p:spPr>
          <a:xfrm rot="10800000" flipH="1">
            <a:off x="7526649" y="3865908"/>
            <a:ext cx="1045600" cy="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9" name="Google Shape;159;p27"/>
          <p:cNvSpPr/>
          <p:nvPr/>
        </p:nvSpPr>
        <p:spPr>
          <a:xfrm>
            <a:off x="5211775" y="3888398"/>
            <a:ext cx="1684421" cy="404261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4791667" y="4303900"/>
            <a:ext cx="2533200" cy="418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STRATUM_GROUPINGS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9153304" y="2483600"/>
            <a:ext cx="2216800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PROUDCTION_CPUE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6432201" y="300133"/>
            <a:ext cx="19708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6432201" y="715633"/>
            <a:ext cx="19708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TABLE**</a:t>
            </a:r>
            <a:endParaRPr sz="1467"/>
          </a:p>
        </p:txBody>
      </p:sp>
      <p:sp>
        <p:nvSpPr>
          <p:cNvPr id="164" name="Google Shape;164;p27"/>
          <p:cNvSpPr/>
          <p:nvPr/>
        </p:nvSpPr>
        <p:spPr>
          <a:xfrm>
            <a:off x="3478166" y="542505"/>
            <a:ext cx="2661327" cy="3431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478166" y="897526"/>
            <a:ext cx="2661327" cy="33823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ENVIRONMENT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3698830" y="176970"/>
            <a:ext cx="2247713" cy="35631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9144001" y="5569552"/>
            <a:ext cx="2322787" cy="488429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METADATA_COLUMN</a:t>
            </a:r>
            <a:endParaRPr sz="1467"/>
          </a:p>
        </p:txBody>
      </p:sp>
      <p:sp>
        <p:nvSpPr>
          <p:cNvPr id="168" name="Google Shape;168;p27"/>
          <p:cNvSpPr/>
          <p:nvPr/>
        </p:nvSpPr>
        <p:spPr>
          <a:xfrm>
            <a:off x="9144001" y="6025530"/>
            <a:ext cx="2322787" cy="488429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METADATA_TABLE</a:t>
            </a:r>
            <a:endParaRPr sz="1467"/>
          </a:p>
        </p:txBody>
      </p:sp>
      <p:cxnSp>
        <p:nvCxnSpPr>
          <p:cNvPr id="169" name="Google Shape;169;p27"/>
          <p:cNvCxnSpPr>
            <a:endCxn id="150" idx="2"/>
          </p:cNvCxnSpPr>
          <p:nvPr/>
        </p:nvCxnSpPr>
        <p:spPr>
          <a:xfrm rot="10800000">
            <a:off x="6053984" y="5087713"/>
            <a:ext cx="3090000" cy="937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0" name="Google Shape;170;p27"/>
          <p:cNvSpPr txBox="1"/>
          <p:nvPr/>
        </p:nvSpPr>
        <p:spPr>
          <a:xfrm>
            <a:off x="104833" y="150268"/>
            <a:ext cx="289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Current Workflow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9337333" y="88334"/>
            <a:ext cx="264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 draft table names</a:t>
            </a:r>
            <a:endParaRPr sz="1467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563877" y="699727"/>
            <a:ext cx="2396800" cy="3161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920011" y="123874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HAUL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920011" y="164300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920011" y="2047264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920009" y="2451525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SPECIES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920008" y="2848097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60667" y="4030567"/>
            <a:ext cx="2914400" cy="2794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8695833" y="300132"/>
            <a:ext cx="3225200" cy="2629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584368" y="2647303"/>
            <a:ext cx="2945200" cy="2440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616379" y="3572151"/>
            <a:ext cx="2875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</a:t>
            </a: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 Package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009172" y="4551779"/>
            <a:ext cx="16844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DESIGN_TABLE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9057500" y="1434132"/>
            <a:ext cx="2661200" cy="4140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PRODUCTION_BIOMASS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9057500" y="1857997"/>
            <a:ext cx="2645200" cy="39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PRODUCTION_SIZECOMP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9057500" y="2268333"/>
            <a:ext cx="2661200" cy="496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PRODUCTION_AGECOMP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920007" y="3260047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CRUISE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8"/>
          <p:cNvCxnSpPr>
            <a:stCxn id="182" idx="3"/>
            <a:endCxn id="184" idx="1"/>
          </p:cNvCxnSpPr>
          <p:nvPr/>
        </p:nvCxnSpPr>
        <p:spPr>
          <a:xfrm rot="10800000" flipH="1">
            <a:off x="3275067" y="3867367"/>
            <a:ext cx="1309200" cy="156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2" name="Google Shape;192;p28"/>
          <p:cNvCxnSpPr>
            <a:stCxn id="176" idx="3"/>
            <a:endCxn id="184" idx="1"/>
          </p:cNvCxnSpPr>
          <p:nvPr/>
        </p:nvCxnSpPr>
        <p:spPr>
          <a:xfrm>
            <a:off x="2960677" y="2280327"/>
            <a:ext cx="1623600" cy="158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3" name="Google Shape;193;p28"/>
          <p:cNvCxnSpPr>
            <a:stCxn id="184" idx="3"/>
            <a:endCxn id="183" idx="1"/>
          </p:cNvCxnSpPr>
          <p:nvPr/>
        </p:nvCxnSpPr>
        <p:spPr>
          <a:xfrm rot="10800000" flipH="1">
            <a:off x="7529568" y="1614703"/>
            <a:ext cx="1166400" cy="2252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4" name="Google Shape;194;p28"/>
          <p:cNvSpPr/>
          <p:nvPr/>
        </p:nvSpPr>
        <p:spPr>
          <a:xfrm>
            <a:off x="1005957" y="4968431"/>
            <a:ext cx="16844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585849" y="5383933"/>
            <a:ext cx="2533200" cy="418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STRATUM_GROUPINGS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9277004" y="944967"/>
            <a:ext cx="2216800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PROUDCTION_CPUE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6432201" y="300133"/>
            <a:ext cx="19708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432201" y="715633"/>
            <a:ext cx="19708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TABLE</a:t>
            </a:r>
            <a:endParaRPr sz="1467"/>
          </a:p>
        </p:txBody>
      </p:sp>
      <p:sp>
        <p:nvSpPr>
          <p:cNvPr id="199" name="Google Shape;199;p28"/>
          <p:cNvSpPr/>
          <p:nvPr/>
        </p:nvSpPr>
        <p:spPr>
          <a:xfrm>
            <a:off x="3478165" y="542504"/>
            <a:ext cx="2661200" cy="343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3478165" y="897525"/>
            <a:ext cx="2661200" cy="338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ENVIRONMENT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698829" y="176969"/>
            <a:ext cx="2247600" cy="3564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37868" y="5813819"/>
            <a:ext cx="2322800" cy="488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METADATA_COLUMN</a:t>
            </a:r>
            <a:endParaRPr sz="1467"/>
          </a:p>
        </p:txBody>
      </p:sp>
      <p:sp>
        <p:nvSpPr>
          <p:cNvPr id="203" name="Google Shape;203;p28"/>
          <p:cNvSpPr/>
          <p:nvPr/>
        </p:nvSpPr>
        <p:spPr>
          <a:xfrm>
            <a:off x="637868" y="6269796"/>
            <a:ext cx="2322800" cy="488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METADATA_TABLE</a:t>
            </a:r>
            <a:endParaRPr sz="1467"/>
          </a:p>
        </p:txBody>
      </p:sp>
      <p:sp>
        <p:nvSpPr>
          <p:cNvPr id="204" name="Google Shape;204;p28"/>
          <p:cNvSpPr txBox="1"/>
          <p:nvPr/>
        </p:nvSpPr>
        <p:spPr>
          <a:xfrm>
            <a:off x="104833" y="150268"/>
            <a:ext cx="289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Proposed Workflow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8695967" y="3343767"/>
            <a:ext cx="3139600" cy="17016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RACEBASE_FOSS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8971967" y="4477765"/>
            <a:ext cx="2661200" cy="4140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JOIN_CPUE_CATCH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9089875" y="3970128"/>
            <a:ext cx="2464084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JOIN_CPUE_HAUL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28"/>
          <p:cNvCxnSpPr>
            <a:stCxn id="185" idx="3"/>
            <a:endCxn id="205" idx="1"/>
          </p:cNvCxnSpPr>
          <p:nvPr/>
        </p:nvCxnSpPr>
        <p:spPr>
          <a:xfrm>
            <a:off x="7491579" y="3833751"/>
            <a:ext cx="1204400" cy="360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9" name="Google Shape;209;p28"/>
          <p:cNvCxnSpPr>
            <a:stCxn id="185" idx="3"/>
            <a:endCxn id="210" idx="1"/>
          </p:cNvCxnSpPr>
          <p:nvPr/>
        </p:nvCxnSpPr>
        <p:spPr>
          <a:xfrm>
            <a:off x="7491579" y="3833751"/>
            <a:ext cx="1182000" cy="206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8"/>
          <p:cNvSpPr/>
          <p:nvPr/>
        </p:nvSpPr>
        <p:spPr>
          <a:xfrm>
            <a:off x="8673733" y="5319200"/>
            <a:ext cx="3225200" cy="11540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[AKFIN]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9254904" y="5817700"/>
            <a:ext cx="2216800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4646187" y="2231403"/>
            <a:ext cx="3225200" cy="1120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 </a:t>
            </a:r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  <a:p>
            <a:pPr algn="ctr"/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Package</a:t>
            </a:r>
            <a:endParaRPr sz="1467"/>
          </a:p>
        </p:txBody>
      </p:sp>
      <p:sp>
        <p:nvSpPr>
          <p:cNvPr id="264" name="Google Shape;264;p36"/>
          <p:cNvSpPr/>
          <p:nvPr/>
        </p:nvSpPr>
        <p:spPr>
          <a:xfrm>
            <a:off x="162999" y="1964203"/>
            <a:ext cx="3502000" cy="1344181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standard index production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263466" y="3604700"/>
            <a:ext cx="4271507" cy="14884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gap_bs_data_report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[goa/ai repo]: standard data reports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36"/>
          <p:cNvCxnSpPr>
            <a:cxnSpLocks/>
            <a:stCxn id="263" idx="2"/>
            <a:endCxn id="267" idx="0"/>
          </p:cNvCxnSpPr>
          <p:nvPr/>
        </p:nvCxnSpPr>
        <p:spPr>
          <a:xfrm flipH="1">
            <a:off x="3767918" y="3351803"/>
            <a:ext cx="2490869" cy="185822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7" name="Google Shape;267;p36"/>
          <p:cNvSpPr/>
          <p:nvPr/>
        </p:nvSpPr>
        <p:spPr>
          <a:xfrm>
            <a:off x="1431636" y="5210032"/>
            <a:ext cx="4672564" cy="1465633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model-based-indices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Model-based index production (ModSquad)</a:t>
            </a:r>
            <a:endParaRPr sz="1467" dirty="0"/>
          </a:p>
        </p:txBody>
      </p:sp>
      <p:cxnSp>
        <p:nvCxnSpPr>
          <p:cNvPr id="268" name="Google Shape;268;p36"/>
          <p:cNvCxnSpPr>
            <a:cxnSpLocks/>
            <a:stCxn id="263" idx="2"/>
            <a:endCxn id="269" idx="0"/>
          </p:cNvCxnSpPr>
          <p:nvPr/>
        </p:nvCxnSpPr>
        <p:spPr>
          <a:xfrm>
            <a:off x="6258787" y="3351803"/>
            <a:ext cx="1708587" cy="20169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9" name="Google Shape;269;p36"/>
          <p:cNvSpPr/>
          <p:nvPr/>
        </p:nvSpPr>
        <p:spPr>
          <a:xfrm>
            <a:off x="6233504" y="5368767"/>
            <a:ext cx="3467740" cy="10336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gap_public_data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FOSS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portal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8852575" y="2912267"/>
            <a:ext cx="3255925" cy="13488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research and exploratory analyses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36"/>
          <p:cNvCxnSpPr>
            <a:cxnSpLocks/>
            <a:stCxn id="263" idx="3"/>
            <a:endCxn id="270" idx="2"/>
          </p:cNvCxnSpPr>
          <p:nvPr/>
        </p:nvCxnSpPr>
        <p:spPr>
          <a:xfrm>
            <a:off x="7871387" y="2791603"/>
            <a:ext cx="981188" cy="7950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2" name="Google Shape;272;p36"/>
          <p:cNvCxnSpPr>
            <a:cxnSpLocks/>
            <a:stCxn id="263" idx="3"/>
            <a:endCxn id="273" idx="2"/>
          </p:cNvCxnSpPr>
          <p:nvPr/>
        </p:nvCxnSpPr>
        <p:spPr>
          <a:xfrm flipV="1">
            <a:off x="7871387" y="1655733"/>
            <a:ext cx="1091801" cy="113587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3" name="Google Shape;273;p36"/>
          <p:cNvSpPr/>
          <p:nvPr/>
        </p:nvSpPr>
        <p:spPr>
          <a:xfrm>
            <a:off x="8963188" y="1019933"/>
            <a:ext cx="3145412" cy="12716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data-requests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non-standard data requests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4535600" y="182334"/>
            <a:ext cx="3446400" cy="1352159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support for table documentation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36"/>
          <p:cNvCxnSpPr>
            <a:cxnSpLocks/>
            <a:stCxn id="274" idx="4"/>
            <a:endCxn id="263" idx="0"/>
          </p:cNvCxnSpPr>
          <p:nvPr/>
        </p:nvCxnSpPr>
        <p:spPr>
          <a:xfrm flipH="1">
            <a:off x="6258787" y="1534493"/>
            <a:ext cx="13" cy="6969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6" name="Google Shape;276;p36"/>
          <p:cNvCxnSpPr>
            <a:cxnSpLocks/>
            <a:stCxn id="263" idx="1"/>
            <a:endCxn id="264" idx="6"/>
          </p:cNvCxnSpPr>
          <p:nvPr/>
        </p:nvCxnSpPr>
        <p:spPr>
          <a:xfrm flipH="1" flipV="1">
            <a:off x="3664999" y="2636294"/>
            <a:ext cx="981188" cy="15530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7" name="Google Shape;277;p36"/>
          <p:cNvSpPr txBox="1"/>
          <p:nvPr/>
        </p:nvSpPr>
        <p:spPr>
          <a:xfrm>
            <a:off x="72033" y="95801"/>
            <a:ext cx="289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GitHub Workflow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" name="Google Shape;278;p36"/>
          <p:cNvCxnSpPr>
            <a:cxnSpLocks/>
            <a:stCxn id="263" idx="2"/>
            <a:endCxn id="265" idx="7"/>
          </p:cNvCxnSpPr>
          <p:nvPr/>
        </p:nvCxnSpPr>
        <p:spPr>
          <a:xfrm flipH="1">
            <a:off x="3909425" y="3351803"/>
            <a:ext cx="2349362" cy="47086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9" name="Google Shape;279;p36"/>
          <p:cNvCxnSpPr>
            <a:stCxn id="263" idx="2"/>
            <a:endCxn id="280" idx="1"/>
          </p:cNvCxnSpPr>
          <p:nvPr/>
        </p:nvCxnSpPr>
        <p:spPr>
          <a:xfrm>
            <a:off x="6258787" y="3351803"/>
            <a:ext cx="3432400" cy="1336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0" name="Google Shape;280;p36"/>
          <p:cNvSpPr/>
          <p:nvPr/>
        </p:nvSpPr>
        <p:spPr>
          <a:xfrm>
            <a:off x="9266840" y="4537067"/>
            <a:ext cx="2896800" cy="10336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AKFIN data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3595999" y="2903400"/>
            <a:ext cx="2572533" cy="273078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RACEBASE/</a:t>
            </a:r>
            <a:b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2: Cleaned internal use data. Includes nonstandard hauls, etc.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4224600" y="171448"/>
            <a:ext cx="3462100" cy="19173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RACE_DATA/REF</a:t>
            </a:r>
            <a:b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1: Reference tables that support all RACE shema. Read access to all users. 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8695833" y="95767"/>
            <a:ext cx="3139600" cy="205771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3: Production-level tables for official use. Available to all users read-only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38"/>
          <p:cNvCxnSpPr>
            <a:cxnSpLocks/>
            <a:stCxn id="291" idx="3"/>
            <a:endCxn id="295" idx="1"/>
          </p:cNvCxnSpPr>
          <p:nvPr/>
        </p:nvCxnSpPr>
        <p:spPr>
          <a:xfrm>
            <a:off x="6168532" y="4268791"/>
            <a:ext cx="2527301" cy="133459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6" name="Google Shape;296;p38"/>
          <p:cNvSpPr txBox="1"/>
          <p:nvPr/>
        </p:nvSpPr>
        <p:spPr>
          <a:xfrm>
            <a:off x="154333" y="95767"/>
            <a:ext cx="3819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Proposed Oracle Schema Workflow</a:t>
            </a:r>
            <a:br>
              <a:rPr lang="en" sz="24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*schema names not final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38"/>
          <p:cNvCxnSpPr>
            <a:cxnSpLocks/>
            <a:stCxn id="291" idx="3"/>
            <a:endCxn id="298" idx="1"/>
          </p:cNvCxnSpPr>
          <p:nvPr/>
        </p:nvCxnSpPr>
        <p:spPr>
          <a:xfrm flipV="1">
            <a:off x="6168532" y="3287266"/>
            <a:ext cx="2527435" cy="9815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9" name="Google Shape;299;p38"/>
          <p:cNvCxnSpPr>
            <a:cxnSpLocks/>
            <a:stCxn id="291" idx="3"/>
            <a:endCxn id="293" idx="1"/>
          </p:cNvCxnSpPr>
          <p:nvPr/>
        </p:nvCxnSpPr>
        <p:spPr>
          <a:xfrm flipV="1">
            <a:off x="6168532" y="1124627"/>
            <a:ext cx="2527301" cy="31441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0" name="Google Shape;300;p38"/>
          <p:cNvSpPr/>
          <p:nvPr/>
        </p:nvSpPr>
        <p:spPr>
          <a:xfrm>
            <a:off x="132000" y="1296875"/>
            <a:ext cx="2832400" cy="314581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RACE_EDIT/ATSEA/RAW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0-1: </a:t>
            </a:r>
            <a:b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Tables directly from the boat. Supervisor/database manager-limited access.</a:t>
            </a:r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/>
          <p:nvPr/>
        </p:nvSpPr>
        <p:spPr>
          <a:xfrm>
            <a:off x="132000" y="4514659"/>
            <a:ext cx="2832400" cy="230178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RACE_Archive</a:t>
            </a:r>
            <a:b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NA: Stuff we are not emotionally ready to part with, but is basically useless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8695967" y="2221886"/>
            <a:ext cx="3139600" cy="213075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RACEBASE_FOSS: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4: Pipeline to OST. Available to all users read-only. Standard data ONLY.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8695833" y="4411535"/>
            <a:ext cx="3139600" cy="2383705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[AKFIN]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4: Pipeline to AKFIN. Available to all users read-only. Data for Stock Assessments.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38"/>
          <p:cNvCxnSpPr>
            <a:cxnSpLocks/>
            <a:stCxn id="292" idx="2"/>
            <a:endCxn id="303" idx="0"/>
          </p:cNvCxnSpPr>
          <p:nvPr/>
        </p:nvCxnSpPr>
        <p:spPr>
          <a:xfrm>
            <a:off x="5955650" y="2088834"/>
            <a:ext cx="1323983" cy="55317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3" name="Google Shape;303;p38"/>
          <p:cNvSpPr/>
          <p:nvPr/>
        </p:nvSpPr>
        <p:spPr>
          <a:xfrm>
            <a:off x="6393433" y="2642012"/>
            <a:ext cx="1772400" cy="196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</a:t>
            </a:r>
            <a:r>
              <a:rPr lang="en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 Package</a:t>
            </a:r>
            <a:endParaRPr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p38"/>
          <p:cNvCxnSpPr>
            <a:cxnSpLocks/>
            <a:stCxn id="300" idx="2"/>
            <a:endCxn id="291" idx="1"/>
          </p:cNvCxnSpPr>
          <p:nvPr/>
        </p:nvCxnSpPr>
        <p:spPr>
          <a:xfrm flipV="1">
            <a:off x="1548200" y="4268791"/>
            <a:ext cx="2047799" cy="17390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5" name="Google Shape;305;p38"/>
          <p:cNvCxnSpPr>
            <a:cxnSpLocks/>
            <a:stCxn id="292" idx="2"/>
            <a:endCxn id="300" idx="3"/>
          </p:cNvCxnSpPr>
          <p:nvPr/>
        </p:nvCxnSpPr>
        <p:spPr>
          <a:xfrm flipH="1">
            <a:off x="2964400" y="2088834"/>
            <a:ext cx="2991250" cy="78095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6" name="Google Shape;306;p38"/>
          <p:cNvCxnSpPr>
            <a:cxnSpLocks/>
            <a:stCxn id="292" idx="2"/>
            <a:endCxn id="291" idx="0"/>
          </p:cNvCxnSpPr>
          <p:nvPr/>
        </p:nvCxnSpPr>
        <p:spPr>
          <a:xfrm flipH="1">
            <a:off x="4882266" y="2088834"/>
            <a:ext cx="1073384" cy="81456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/>
          <p:nvPr/>
        </p:nvSpPr>
        <p:spPr>
          <a:xfrm>
            <a:off x="1739267" y="606000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cruise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</a:rPr>
              <a:t>..[listing]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3352000" y="3442717"/>
            <a:ext cx="2154000" cy="169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special_collections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requester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</a:rPr>
              <a:t>count_collected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12309363" y="1571433"/>
            <a:ext cx="1514400" cy="2518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prod data</a:t>
            </a:r>
            <a:endParaRPr sz="1600"/>
          </a:p>
        </p:txBody>
      </p:sp>
      <p:sp>
        <p:nvSpPr>
          <p:cNvPr id="319" name="Google Shape;319;p40"/>
          <p:cNvSpPr/>
          <p:nvPr/>
        </p:nvSpPr>
        <p:spPr>
          <a:xfrm>
            <a:off x="10092233" y="1566400"/>
            <a:ext cx="2154000" cy="2603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bio_abund</a:t>
            </a:r>
            <a:endParaRPr sz="1600" b="1"/>
          </a:p>
          <a:p>
            <a:r>
              <a:rPr lang="en" sz="1600" i="1"/>
              <a:t>cruisejoin (srvy+yr)</a:t>
            </a:r>
            <a:endParaRPr sz="1600" i="1"/>
          </a:p>
          <a:p>
            <a:r>
              <a:rPr lang="en" sz="1600" i="1"/>
              <a:t>stratum</a:t>
            </a:r>
            <a:endParaRPr sz="1600" i="1"/>
          </a:p>
          <a:p>
            <a:r>
              <a:rPr lang="en" sz="1600" i="1"/>
              <a:t>species_code</a:t>
            </a:r>
            <a:endParaRPr sz="1600" i="1"/>
          </a:p>
          <a:p>
            <a:r>
              <a:rPr lang="en" sz="1600" i="1"/>
              <a:t>analysis_area</a:t>
            </a:r>
            <a:endParaRPr sz="1600" i="1"/>
          </a:p>
          <a:p>
            <a:r>
              <a:rPr lang="en" sz="1600"/>
              <a:t>[count]</a:t>
            </a:r>
            <a:endParaRPr sz="1600"/>
          </a:p>
          <a:p>
            <a:r>
              <a:rPr lang="en" sz="1600"/>
              <a:t>[biomass]</a:t>
            </a:r>
            <a:endParaRPr sz="1600"/>
          </a:p>
          <a:p>
            <a:r>
              <a:rPr lang="en" sz="1600"/>
              <a:t>[abundance]</a:t>
            </a:r>
            <a:endParaRPr sz="1600"/>
          </a:p>
          <a:p>
            <a:r>
              <a:rPr lang="en" sz="1600"/>
              <a:t>[cpue_mean]</a:t>
            </a:r>
            <a:endParaRPr sz="1600"/>
          </a:p>
        </p:txBody>
      </p:sp>
      <p:sp>
        <p:nvSpPr>
          <p:cNvPr id="320" name="Google Shape;320;p40"/>
          <p:cNvSpPr/>
          <p:nvPr/>
        </p:nvSpPr>
        <p:spPr>
          <a:xfrm>
            <a:off x="10092233" y="4235200"/>
            <a:ext cx="2154000" cy="2603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age_len_comp</a:t>
            </a:r>
            <a:endParaRPr sz="1600" b="1"/>
          </a:p>
          <a:p>
            <a:pPr>
              <a:buClr>
                <a:schemeClr val="dk1"/>
              </a:buClr>
              <a:buSzPts val="1100"/>
            </a:pPr>
            <a:r>
              <a:rPr lang="en" sz="1600" i="1">
                <a:solidFill>
                  <a:schemeClr val="dk1"/>
                </a:solidFill>
              </a:rPr>
              <a:t>cruisejoin (srvy+yr)</a:t>
            </a:r>
            <a:endParaRPr sz="1600" i="1"/>
          </a:p>
          <a:p>
            <a:r>
              <a:rPr lang="en" sz="1600" i="1">
                <a:solidFill>
                  <a:schemeClr val="dk1"/>
                </a:solidFill>
              </a:rPr>
              <a:t>stratum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analysis_area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/>
              <a:t>comp (age/len)</a:t>
            </a:r>
            <a:endParaRPr sz="1600"/>
          </a:p>
          <a:p>
            <a:r>
              <a:rPr lang="en" sz="1600"/>
              <a:t>value (age/len class)</a:t>
            </a:r>
            <a:endParaRPr sz="1600"/>
          </a:p>
          <a:p>
            <a:r>
              <a:rPr lang="en" sz="1600"/>
              <a:t>abundance</a:t>
            </a:r>
            <a:endParaRPr sz="1600"/>
          </a:p>
          <a:p>
            <a:r>
              <a:rPr lang="en" sz="1600"/>
              <a:t>len_[mean/sd] (age)</a:t>
            </a:r>
            <a:endParaRPr sz="1600"/>
          </a:p>
          <a:p>
            <a:endParaRPr sz="1600"/>
          </a:p>
        </p:txBody>
      </p:sp>
      <p:sp>
        <p:nvSpPr>
          <p:cNvPr id="321" name="Google Shape;321;p40"/>
          <p:cNvSpPr/>
          <p:nvPr/>
        </p:nvSpPr>
        <p:spPr>
          <a:xfrm>
            <a:off x="10803433" y="46000"/>
            <a:ext cx="2154000" cy="1454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cpue_0fill</a:t>
            </a:r>
            <a:endParaRPr sz="1600"/>
          </a:p>
          <a:p>
            <a:r>
              <a:rPr lang="en" sz="1600" i="1"/>
              <a:t>hauljoin</a:t>
            </a:r>
            <a:endParaRPr sz="1600" i="1"/>
          </a:p>
          <a:p>
            <a:r>
              <a:rPr lang="en" sz="1600" i="1"/>
              <a:t>analysis_area</a:t>
            </a:r>
            <a:endParaRPr sz="1600" i="1"/>
          </a:p>
          <a:p>
            <a:r>
              <a:rPr lang="en" sz="1600" i="1"/>
              <a:t>species_code</a:t>
            </a:r>
            <a:endParaRPr sz="1600" i="1"/>
          </a:p>
          <a:p>
            <a:r>
              <a:rPr lang="en" sz="1600"/>
              <a:t>[cpue]</a:t>
            </a:r>
            <a:endParaRPr sz="1600"/>
          </a:p>
        </p:txBody>
      </p:sp>
      <p:sp>
        <p:nvSpPr>
          <p:cNvPr id="322" name="Google Shape;322;p40"/>
          <p:cNvSpPr/>
          <p:nvPr/>
        </p:nvSpPr>
        <p:spPr>
          <a:xfrm>
            <a:off x="3352000" y="614033"/>
            <a:ext cx="2154000" cy="1334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haul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[env]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performance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1739267" y="1544833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vessel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vessel_id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…[listing]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3352000" y="2044467"/>
            <a:ext cx="2154000" cy="1334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catch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count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weight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1739267" y="2483667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species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…[listing]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1739267" y="3422500"/>
            <a:ext cx="1514400" cy="14548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stratum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stratum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area_type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year_calc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1739267" y="4918133"/>
            <a:ext cx="1514400" cy="1334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station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station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area_type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year_calc</a:t>
            </a:r>
            <a:endParaRPr sz="1600" i="1">
              <a:solidFill>
                <a:schemeClr val="dk1"/>
              </a:solidFill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7856667" y="614033"/>
            <a:ext cx="2154000" cy="216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*special_collection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requester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[type]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count_collected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5604333" y="4162533"/>
            <a:ext cx="2154000" cy="1454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specimen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voucher_id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[taxonomics]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5604333" y="2353684"/>
            <a:ext cx="2154000" cy="169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voucher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voucher_id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5604333" y="614033"/>
            <a:ext cx="2154000" cy="1628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length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length_class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frequency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7856667" y="2903667"/>
            <a:ext cx="2154000" cy="1628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*stomach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length_class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3352000" y="5204984"/>
            <a:ext cx="2154000" cy="169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station_allocation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requester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count_collected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145467" y="606000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affiliation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agency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…</a:t>
            </a:r>
            <a:endParaRPr sz="1600" i="1">
              <a:solidFill>
                <a:schemeClr val="dk1"/>
              </a:solidFill>
            </a:endParaRPr>
          </a:p>
          <a:p>
            <a:endParaRPr sz="1600" b="1"/>
          </a:p>
        </p:txBody>
      </p:sp>
      <p:sp>
        <p:nvSpPr>
          <p:cNvPr id="335" name="Google Shape;335;p40"/>
          <p:cNvSpPr/>
          <p:nvPr/>
        </p:nvSpPr>
        <p:spPr>
          <a:xfrm>
            <a:off x="145467" y="1544833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performance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performance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description</a:t>
            </a:r>
            <a:endParaRPr sz="1600">
              <a:solidFill>
                <a:schemeClr val="dk1"/>
              </a:solidFill>
            </a:endParaRPr>
          </a:p>
          <a:p>
            <a:endParaRPr sz="1600" b="1"/>
          </a:p>
        </p:txBody>
      </p:sp>
      <p:sp>
        <p:nvSpPr>
          <p:cNvPr id="336" name="Google Shape;336;p40"/>
          <p:cNvSpPr/>
          <p:nvPr/>
        </p:nvSpPr>
        <p:spPr>
          <a:xfrm>
            <a:off x="145467" y="2483667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taxon_conf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species_codetaxon_conf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145467" y="3422500"/>
            <a:ext cx="1514400" cy="14548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station_allocation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station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year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srvy</a:t>
            </a:r>
            <a:endParaRPr sz="1600" i="1">
              <a:solidFill>
                <a:schemeClr val="dk1"/>
              </a:solidFill>
            </a:endParaRPr>
          </a:p>
          <a:p>
            <a:endParaRPr sz="1600" b="1"/>
          </a:p>
        </p:txBody>
      </p:sp>
      <p:sp>
        <p:nvSpPr>
          <p:cNvPr id="338" name="Google Shape;338;p40"/>
          <p:cNvSpPr/>
          <p:nvPr/>
        </p:nvSpPr>
        <p:spPr>
          <a:xfrm>
            <a:off x="145467" y="4918133"/>
            <a:ext cx="1514400" cy="1104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length_types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length_type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7856667" y="4654100"/>
            <a:ext cx="2154000" cy="1901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*count_field_collections</a:t>
            </a:r>
            <a:endParaRPr sz="1600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type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desc</a:t>
            </a:r>
            <a:endParaRPr sz="1600" i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600" i="1">
              <a:solidFill>
                <a:schemeClr val="dk1"/>
              </a:solidFill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126533" y="6062967"/>
            <a:ext cx="1514400" cy="1104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Length_weight-age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[params]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1" name="Google Shape;341;p40"/>
          <p:cNvSpPr txBox="1"/>
          <p:nvPr/>
        </p:nvSpPr>
        <p:spPr>
          <a:xfrm>
            <a:off x="0" y="0"/>
            <a:ext cx="10726400" cy="7386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lt1"/>
                </a:solidFill>
              </a:rPr>
              <a:t>currrent												  * = new; </a:t>
            </a:r>
            <a:r>
              <a:rPr lang="en" sz="1600" b="1" i="1">
                <a:solidFill>
                  <a:schemeClr val="lt1"/>
                </a:solidFill>
              </a:rPr>
              <a:t>italics </a:t>
            </a:r>
            <a:r>
              <a:rPr lang="en" sz="1600" b="1">
                <a:solidFill>
                  <a:schemeClr val="lt1"/>
                </a:solidFill>
              </a:rPr>
              <a:t>= join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2348867" y="98000"/>
            <a:ext cx="582400" cy="296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ref</a:t>
            </a:r>
            <a:endParaRPr sz="1600"/>
          </a:p>
        </p:txBody>
      </p:sp>
      <p:sp>
        <p:nvSpPr>
          <p:cNvPr id="343" name="Google Shape;343;p40"/>
          <p:cNvSpPr/>
          <p:nvPr/>
        </p:nvSpPr>
        <p:spPr>
          <a:xfrm>
            <a:off x="1047131" y="98000"/>
            <a:ext cx="1272400" cy="296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race_data</a:t>
            </a:r>
            <a:endParaRPr sz="1600"/>
          </a:p>
        </p:txBody>
      </p:sp>
      <p:sp>
        <p:nvSpPr>
          <p:cNvPr id="344" name="Google Shape;344;p40"/>
          <p:cNvSpPr/>
          <p:nvPr/>
        </p:nvSpPr>
        <p:spPr>
          <a:xfrm>
            <a:off x="2975400" y="98000"/>
            <a:ext cx="1229600" cy="296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race_base</a:t>
            </a:r>
            <a:endParaRPr sz="1600"/>
          </a:p>
        </p:txBody>
      </p:sp>
      <p:sp>
        <p:nvSpPr>
          <p:cNvPr id="345" name="Google Shape;345;p40"/>
          <p:cNvSpPr/>
          <p:nvPr/>
        </p:nvSpPr>
        <p:spPr>
          <a:xfrm>
            <a:off x="4277767" y="98000"/>
            <a:ext cx="1514400" cy="296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gap_products</a:t>
            </a:r>
            <a:endParaRPr sz="1600"/>
          </a:p>
        </p:txBody>
      </p:sp>
      <p:sp>
        <p:nvSpPr>
          <p:cNvPr id="346" name="Google Shape;346;p40"/>
          <p:cNvSpPr/>
          <p:nvPr/>
        </p:nvSpPr>
        <p:spPr>
          <a:xfrm>
            <a:off x="5865200" y="98000"/>
            <a:ext cx="2118800" cy="296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public (akfin/foss/gh)</a:t>
            </a:r>
            <a:endParaRPr sz="1600"/>
          </a:p>
        </p:txBody>
      </p:sp>
      <p:sp>
        <p:nvSpPr>
          <p:cNvPr id="347" name="Google Shape;347;p40"/>
          <p:cNvSpPr/>
          <p:nvPr/>
        </p:nvSpPr>
        <p:spPr>
          <a:xfrm>
            <a:off x="12327800" y="4235200"/>
            <a:ext cx="2154000" cy="2603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age_len_comp</a:t>
            </a:r>
            <a:endParaRPr sz="1600" b="1"/>
          </a:p>
          <a:p>
            <a:pPr>
              <a:buClr>
                <a:schemeClr val="dk1"/>
              </a:buClr>
              <a:buSzPts val="1100"/>
            </a:pPr>
            <a:r>
              <a:rPr lang="en" sz="1600" i="1">
                <a:solidFill>
                  <a:schemeClr val="dk1"/>
                </a:solidFill>
              </a:rPr>
              <a:t>cruisejoin (srvy+yr)</a:t>
            </a:r>
            <a:endParaRPr sz="1600" i="1"/>
          </a:p>
          <a:p>
            <a:r>
              <a:rPr lang="en" sz="1600" i="1">
                <a:solidFill>
                  <a:schemeClr val="dk1"/>
                </a:solidFill>
              </a:rPr>
              <a:t>stratum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analysis_area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/>
              <a:t>comp (age/len)</a:t>
            </a:r>
            <a:endParaRPr sz="1600"/>
          </a:p>
          <a:p>
            <a:r>
              <a:rPr lang="en" sz="1600"/>
              <a:t>value (age/len class)</a:t>
            </a:r>
            <a:endParaRPr sz="1600"/>
          </a:p>
          <a:p>
            <a:r>
              <a:rPr lang="en" sz="1600"/>
              <a:t>abundance</a:t>
            </a:r>
            <a:endParaRPr sz="1600"/>
          </a:p>
          <a:p>
            <a:r>
              <a:rPr lang="en" sz="1600"/>
              <a:t>len_[mean/sd] (age)</a:t>
            </a:r>
            <a:endParaRPr sz="1600"/>
          </a:p>
          <a:p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1222</Words>
  <Application>Microsoft Office PowerPoint</Application>
  <PresentationFormat>Widescreen</PresentationFormat>
  <Paragraphs>329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Office Theme</vt:lpstr>
      <vt:lpstr>Figures for GAP_PRODUCTS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Emily.Markowitz</dc:creator>
  <cp:lastModifiedBy>Emily.Markowitz</cp:lastModifiedBy>
  <cp:revision>24</cp:revision>
  <dcterms:created xsi:type="dcterms:W3CDTF">2023-06-23T05:12:11Z</dcterms:created>
  <dcterms:modified xsi:type="dcterms:W3CDTF">2024-04-09T20:02:03Z</dcterms:modified>
</cp:coreProperties>
</file>